
<file path=[Content_Types].xml><?xml version="1.0" encoding="utf-8"?>
<Types xmlns="http://schemas.openxmlformats.org/package/2006/content-types">
  <Default Extension="fntdata" ContentType="application/x-fontdata"/>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notesMasterIdLst>
    <p:notesMasterId r:id="rId7"/>
  </p:notesMasterIdLst>
  <p:sldIdLst>
    <p:sldId id="256" r:id="rId2"/>
    <p:sldId id="257" r:id="rId3"/>
    <p:sldId id="258" r:id="rId4"/>
    <p:sldId id="259" r:id="rId5"/>
    <p:sldId id="261" r:id="rId6"/>
  </p:sldIdLst>
  <p:sldSz cx="12192000" cy="6858000"/>
  <p:notesSz cx="6858000" cy="12192000"/>
  <p:embeddedFontLst>
    <p:embeddedFont>
      <p:font typeface="EB Garamond" pitchFamily="2" charset="0"/>
      <p:regular r:id="rId8"/>
      <p:bold r:id="rId9"/>
    </p:embeddedFont>
    <p:embeddedFont>
      <p:font typeface="Public Sans" pitchFamily="2" charset="77"/>
      <p:regular r:id="rId10"/>
      <p:bold r:id="rId11"/>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4035"/>
    <p:restoredTop sz="94610"/>
  </p:normalViewPr>
  <p:slideViewPr>
    <p:cSldViewPr snapToGrid="0" snapToObjects="1">
      <p:cViewPr varScale="1">
        <p:scale>
          <a:sx n="77" d="100"/>
          <a:sy n="77" d="100"/>
        </p:scale>
        <p:origin x="216" y="57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font" Target="fonts/font1.fntdata"/><Relationship Id="rId13"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notesMaster" Target="notesMasters/notesMaster1.xml"/><Relationship Id="rId12"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font" Target="fonts/font4.fntdata"/><Relationship Id="rId5" Type="http://schemas.openxmlformats.org/officeDocument/2006/relationships/slide" Target="slides/slide4.xml"/><Relationship Id="rId15" Type="http://schemas.openxmlformats.org/officeDocument/2006/relationships/tableStyles" Target="tableStyles.xml"/><Relationship Id="rId10" Type="http://schemas.openxmlformats.org/officeDocument/2006/relationships/font" Target="fonts/font3.fntdata"/><Relationship Id="rId4" Type="http://schemas.openxmlformats.org/officeDocument/2006/relationships/slide" Target="slides/slide3.xml"/><Relationship Id="rId9" Type="http://schemas.openxmlformats.org/officeDocument/2006/relationships/font" Target="fonts/font2.fntdata"/><Relationship Id="rId14"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55945781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Welcome and set the frame. The panel runs 30 minutes, from 6:30 to 7:00 PM, following the 5:30 networking reception and 6:00 business meeting. Suggested pacing: keep the opening to about three or four minutes: this cover, the panel introductions, and three short data slides so the panelists have the full time for their roles, the three local action questions, audience questions, and the close. If the evening is running behind, skip the hardship slide and go straight to the advocacy slide. Moderator: Chantel Walker, Vice Mayor and Councilmember, Town of San Anselmo.</a:t>
            </a:r>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Introduce the panel briefly by name, role, and the one thing each person will speak to. Save longer bios for the panelists’ own introductions, which are the first question. Ariana Myers: aging and technology, and the entry points for council action. Caroline Joachim: Live Well Mill Valley and what it takes to start an age-friendly effort. Rachel Kertz: the San Rafael Age-Friendly Task Force, partnerships, and where to send a resident. Confirm spellings and titles before the event (Myers, Kertz, and each person’s role wording).</a:t>
            </a:r>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Key message: Older adults are a substantial share of Marin’s population, and their needs will increasingly shape local government decisions. Suggested opening: “Marin is fortunate to have generations of residents who have helped build our communities, raise families, support local institutions, and contribute their time and talent. As our population ages, we have an opportunity and a responsibility to ensure that Marin remains a place where people can live well throughout their lives.” Numbers: 87,000 adults age 60 and older live in Marin County (California Department of Aging, 2025 Profile of Older Adults). That is approximately one third of the county’s population. About 18,000 are age 80 or older. By 2040, adults 80 and older are projected to be 14% of Marin’s population, compared with 7% in 2025. Implications for local government: housing, transportation, emergency preparedness, health services, recreation, and community engagement. Additional demographic context: U.S. Census Bureau, Marin County QuickFacts.</a:t>
            </a:r>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Key message: Countywide income statistics do not tell the full story of economic security in retirement. Present these as separate findings from different studies, not measurements from one sample. Housing (County of Marin legislative support letter on older adult case management, 2023): 56% of older adult renters spent more than 30% of gross income on rent, and 35% of older adult homeowners spent more than 30% of gross income on monthly housing costs. About 15,000 older adults were estimated to fall into the gap between Medi-Cal eligibility and economic security. Financial worry (Marin County 2023 Older Adults Needs Assessment): the share expressing the highest level of concern about affording rent or a mortgage doubled from 10% in 2019 to 20% in 2023. Financial security concerns rose from 13% to 29%. Housing affordability concerns were especially pronounced among African American, Hispanic, and low-income older adults. Food and isolation (Community Action Marin, 2025 community data summary): 47% of older adults surveyed found it difficult to live on their total household income. About one third reported feeling isolated or lonely at least some of the time. Food insecurity among older adults rose eight percentage points since 2019. Suggested transition: “Marin’s reputation as an affluent county can obscure the realities faced by older adults living on fixed incomes. Rising housing costs, food prices, healthcare expenses, and transportation needs can leave people who worked and contributed to our communities for decades struggling to make ends meet.” Caution: avoid implying that all older adults are financially insecure. The point is that overall affluence does not guarantee security in retirement.</a:t>
            </a:r>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Key message: Memory loss is common, expensive, and falls heavily on families. Local governments touch it through caregiver support, safe and walkable neighborhoods, adult day programs, and emergency planning. Marin: about 11.1% of residents age 65 and older, roughly 6,700 people, are estimated to have Alzheimer’s disease. California’s rate is 12.0%, and Marin ranks 32nd of 58 counties. Source: Alzheimer’s Association 2023 estimates, as summarized by Stacker (https://stacker.com/stories/california/marin-county-ca/share-seniors-marin-county-california-alzheimers). Caution: this is Alzheimer’s disease only, not all dementia, and the estimate is from 2023. It is a secondary summary, so confirm it against the Alzheimer’s Association’s California county data before quoting it as an exact count. National: an estimated 7.4 million people age 65 and older are living with Alzheimer’s in 2026. Health and long-term care costs are projected at $409 billion in 2026, with Medicare and Medicaid covering $263 billion and out-of-pocket spending at $103 billion. These costs exclude unpaid caregiving. Nearly 13 million Americans provide unpaid care for people with Alzheimer’s or other dementias, more than 19 billion hours in 2025, valued at about $446.3 billion. Source: Alzheimer’s Association, 2026 Alzheimer’s Disease Facts and Figures (https://www.alz.org/facts-and-figures). Local relevance: caregiver respite and support groups, adult day programs, dementia-friendly design and walkability, wandering and evacuation planning, and training for staff who work with residents, such as front counter, library, and parks staff. Optional: add Marin-specific memory care capacity (licensed beds and adult day programs) from the County Area Agency on Aging if available. The sources above did not include it.</a:t>
            </a:r>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Title and body">
    <p:bg>
      <p:bgPr>
        <a:solidFill>
          <a:srgbClr val="7A4327"/>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12800" y="1566540"/>
            <a:ext cx="10566400" cy="866080"/>
          </a:xfrm>
          <a:prstGeom prst="rect">
            <a:avLst/>
          </a:prstGeom>
          <a:noFill/>
          <a:ln/>
        </p:spPr>
        <p:txBody>
          <a:bodyPr wrap="square" lIns="0" tIns="0" rIns="0" bIns="0" rtlCol="0" anchor="t"/>
          <a:lstStyle>
            <a:lvl1pPr marL="0" indent="0" algn="l">
              <a:lnSpc>
                <a:spcPct val="110000"/>
              </a:lnSpc>
              <a:buNone/>
              <a:defRPr lang="en-US" sz="3800" dirty="0">
                <a:solidFill>
                  <a:srgbClr val="F6F4EE"/>
                </a:solidFill>
                <a:latin typeface="EB Garamond" pitchFamily="34" charset="0"/>
                <a:ea typeface="EB Garamond" pitchFamily="34" charset="-122"/>
                <a:cs typeface="EB Garamond" pitchFamily="34" charset="-120"/>
              </a:defRPr>
            </a:lvl1pPr>
          </a:lstStyle>
          <a:p>
            <a:pPr marL="0" indent="0" algn="l">
              <a:lnSpc>
                <a:spcPct val="110000"/>
              </a:lnSpc>
              <a:buNone/>
            </a:pPr>
            <a:endParaRPr lang="en-US" sz="3800" dirty="0"/>
          </a:p>
        </p:txBody>
      </p:sp>
      <p:sp>
        <p:nvSpPr>
          <p:cNvPr id="3" name="Text Placeholder 2"/>
          <p:cNvSpPr>
            <a:spLocks noGrp="1"/>
          </p:cNvSpPr>
          <p:nvPr>
            <p:ph type="body" idx="101"/>
          </p:nvPr>
        </p:nvSpPr>
        <p:spPr>
          <a:xfrm>
            <a:off x="812800" y="2737421"/>
            <a:ext cx="10566400" cy="3307779"/>
          </a:xfrm>
          <a:prstGeom prst="rect">
            <a:avLst/>
          </a:prstGeom>
          <a:noFill/>
          <a:ln/>
        </p:spPr>
        <p:txBody>
          <a:bodyPr wrap="square" lIns="0" tIns="0" rIns="0" bIns="0" rtlCol="0" anchor="t"/>
          <a:lstStyle>
            <a:lvl1pPr marL="0" indent="0" algn="l">
              <a:lnSpc>
                <a:spcPct val="140000"/>
              </a:lnSpc>
              <a:buNone/>
              <a:defRPr lang="en-US" sz="1600" dirty="0">
                <a:solidFill>
                  <a:srgbClr val="F6F4EE"/>
                </a:solidFill>
                <a:latin typeface="Public Sans" pitchFamily="34" charset="0"/>
                <a:ea typeface="Public Sans" pitchFamily="34" charset="-122"/>
                <a:cs typeface="Public Sans" pitchFamily="34" charset="-120"/>
              </a:defRPr>
            </a:lvl1pPr>
          </a:lstStyle>
          <a:p>
            <a:pPr marL="0" indent="0" algn="l">
              <a:lnSpc>
                <a:spcPct val="140000"/>
              </a:lnSpc>
              <a:buNone/>
            </a:pPr>
            <a:endParaRPr lang="en-US" sz="1600" dirty="0"/>
          </a:p>
        </p:txBody>
      </p:sp>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7A4327"/>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12800" y="1566540"/>
            <a:ext cx="10566400" cy="866080"/>
          </a:xfrm>
          <a:prstGeom prst="rect">
            <a:avLst/>
          </a:prstGeom>
          <a:noFill/>
          <a:ln/>
        </p:spPr>
        <p:txBody>
          <a:bodyPr wrap="square" lIns="0" tIns="0" rIns="0" bIns="0" rtlCol="0" anchor="t"/>
          <a:lstStyle>
            <a:lvl1pPr marL="0" indent="0" algn="l">
              <a:lnSpc>
                <a:spcPct val="110000"/>
              </a:lnSpc>
              <a:buNone/>
              <a:defRPr lang="en-US" sz="3800" dirty="0">
                <a:solidFill>
                  <a:srgbClr val="F6F4EE"/>
                </a:solidFill>
                <a:latin typeface="EB Garamond" pitchFamily="34" charset="0"/>
                <a:ea typeface="EB Garamond" pitchFamily="34" charset="-122"/>
                <a:cs typeface="EB Garamond" pitchFamily="34" charset="-120"/>
              </a:defRPr>
            </a:lvl1pPr>
          </a:lstStyle>
          <a:p>
            <a:pPr marL="0" indent="0" algn="l">
              <a:lnSpc>
                <a:spcPct val="110000"/>
              </a:lnSpc>
              <a:buNone/>
            </a:pPr>
            <a:endParaRPr lang="en-US" sz="3800" dirty="0"/>
          </a:p>
        </p:txBody>
      </p:sp>
      <p:sp>
        <p:nvSpPr>
          <p:cNvPr id="3" name="Text Placeholder 2"/>
          <p:cNvSpPr>
            <a:spLocks noGrp="1"/>
          </p:cNvSpPr>
          <p:nvPr>
            <p:ph type="body" idx="101"/>
          </p:nvPr>
        </p:nvSpPr>
        <p:spPr>
          <a:xfrm>
            <a:off x="812800" y="2737421"/>
            <a:ext cx="10566400" cy="3307779"/>
          </a:xfrm>
          <a:prstGeom prst="rect">
            <a:avLst/>
          </a:prstGeom>
          <a:noFill/>
          <a:ln/>
        </p:spPr>
        <p:txBody>
          <a:bodyPr wrap="square" lIns="0" tIns="0" rIns="0" bIns="0" rtlCol="0" anchor="t"/>
          <a:lstStyle>
            <a:lvl1pPr marL="0" indent="0" algn="l">
              <a:lnSpc>
                <a:spcPct val="140000"/>
              </a:lnSpc>
              <a:buNone/>
              <a:defRPr lang="en-US" sz="1600" dirty="0">
                <a:solidFill>
                  <a:srgbClr val="F6F4EE"/>
                </a:solidFill>
                <a:latin typeface="Public Sans" pitchFamily="34" charset="0"/>
                <a:ea typeface="Public Sans" pitchFamily="34" charset="-122"/>
                <a:cs typeface="Public Sans" pitchFamily="34" charset="-120"/>
              </a:defRPr>
            </a:lvl1pPr>
          </a:lstStyle>
          <a:p>
            <a:pPr marL="0" indent="0" algn="l">
              <a:lnSpc>
                <a:spcPct val="140000"/>
              </a:lnSpc>
              <a:buNone/>
            </a:pPr>
            <a:endParaRPr lang="en-US" sz="1600" dirty="0"/>
          </a:p>
        </p:txBody>
      </p:sp>
    </p:spTree>
  </p:cSld>
  <p:clrMap bg1="dk1" tx1="lt1" bg2="dk2" tx2="lt2" accent1="accent1" accent2="accent2" accent3="accent3" accent4="accent4" accent5="accent5" accent6="accent6" hlink="hlink" folHlink="folHlink"/>
  <p:sldLayoutIdLst>
    <p:sldLayoutId id="2147483649" r:id="rId1"/>
    <p:sldLayoutId id="2147483650" r:id="rId2"/>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7A4327"/>
        </a:solidFill>
        <a:effectLst/>
      </p:bgPr>
    </p:bg>
    <p:spTree>
      <p:nvGrpSpPr>
        <p:cNvPr id="1" name=""/>
        <p:cNvGrpSpPr/>
        <p:nvPr/>
      </p:nvGrpSpPr>
      <p:grpSpPr>
        <a:xfrm>
          <a:off x="0" y="0"/>
          <a:ext cx="0" cy="0"/>
          <a:chOff x="0" y="0"/>
          <a:chExt cx="0" cy="0"/>
        </a:xfrm>
      </p:grpSpPr>
      <p:sp>
        <p:nvSpPr>
          <p:cNvPr id="2" name="Text 0"/>
          <p:cNvSpPr/>
          <p:nvPr/>
        </p:nvSpPr>
        <p:spPr>
          <a:xfrm>
            <a:off x="812800" y="1284039"/>
            <a:ext cx="10883392" cy="238720"/>
          </a:xfrm>
          <a:prstGeom prst="rect">
            <a:avLst/>
          </a:prstGeom>
          <a:noFill/>
          <a:ln/>
        </p:spPr>
        <p:txBody>
          <a:bodyPr wrap="square" lIns="0" tIns="0" rIns="0" bIns="0" rtlCol="0" anchor="t">
            <a:normAutofit/>
          </a:bodyPr>
          <a:lstStyle/>
          <a:p>
            <a:pPr marL="0" indent="0" algn="l">
              <a:lnSpc>
                <a:spcPts val="1680"/>
              </a:lnSpc>
              <a:buNone/>
            </a:pPr>
            <a:r>
              <a:rPr lang="en-US" sz="1200" b="1" kern="0" spc="150" dirty="0">
                <a:solidFill>
                  <a:srgbClr val="F2C894"/>
                </a:solidFill>
                <a:latin typeface="Public Sans" pitchFamily="34" charset="0"/>
                <a:ea typeface="Public Sans" pitchFamily="34" charset="-122"/>
                <a:cs typeface="Public Sans" pitchFamily="34" charset="-120"/>
              </a:rPr>
              <a:t>MCCMC PANEL DISCUSSION</a:t>
            </a:r>
            <a:endParaRPr lang="en-US" sz="1200" dirty="0"/>
          </a:p>
        </p:txBody>
      </p:sp>
      <p:sp>
        <p:nvSpPr>
          <p:cNvPr id="3" name="Text 1"/>
          <p:cNvSpPr>
            <a:spLocks noGrp="1"/>
          </p:cNvSpPr>
          <p:nvPr>
            <p:ph type="title"/>
          </p:nvPr>
        </p:nvSpPr>
        <p:spPr>
          <a:xfrm>
            <a:off x="812800" y="1802160"/>
            <a:ext cx="10883392" cy="1366441"/>
          </a:xfrm>
          <a:prstGeom prst="rect">
            <a:avLst/>
          </a:prstGeom>
          <a:noFill/>
          <a:ln/>
        </p:spPr>
        <p:txBody>
          <a:bodyPr wrap="square" lIns="0" tIns="0" rIns="0" bIns="0" rtlCol="0" anchor="t">
            <a:normAutofit/>
          </a:bodyPr>
          <a:lstStyle/>
          <a:p>
            <a:pPr marL="0" indent="0" algn="l">
              <a:lnSpc>
                <a:spcPts val="5280"/>
              </a:lnSpc>
              <a:buNone/>
            </a:pPr>
            <a:r>
              <a:rPr lang="en-US" sz="4800" b="1" i="0" dirty="0">
                <a:solidFill>
                  <a:srgbClr val="F6F4EE"/>
                </a:solidFill>
                <a:latin typeface="EB Garamond" pitchFamily="18" charset="0"/>
                <a:ea typeface="EB Garamond" pitchFamily="18" charset="-122"/>
                <a:cs typeface="EB Garamond" pitchFamily="18" charset="-120"/>
              </a:rPr>
              <a:t>Supporting Older Adults in Our Cities and Towns</a:t>
            </a:r>
            <a:endParaRPr lang="en-US" sz="4800" dirty="0"/>
          </a:p>
        </p:txBody>
      </p:sp>
      <p:sp>
        <p:nvSpPr>
          <p:cNvPr id="4" name="Text 2"/>
          <p:cNvSpPr/>
          <p:nvPr/>
        </p:nvSpPr>
        <p:spPr>
          <a:xfrm>
            <a:off x="812800" y="3448000"/>
            <a:ext cx="10883392" cy="452090"/>
          </a:xfrm>
          <a:prstGeom prst="rect">
            <a:avLst/>
          </a:prstGeom>
          <a:noFill/>
          <a:ln/>
        </p:spPr>
        <p:txBody>
          <a:bodyPr wrap="square" lIns="0" tIns="0" rIns="0" bIns="0" rtlCol="0" anchor="t">
            <a:normAutofit/>
          </a:bodyPr>
          <a:lstStyle/>
          <a:p>
            <a:pPr marL="0" indent="0" algn="l">
              <a:lnSpc>
                <a:spcPts val="3360"/>
              </a:lnSpc>
              <a:buNone/>
            </a:pPr>
            <a:r>
              <a:rPr lang="en-US" sz="2800" dirty="0">
                <a:solidFill>
                  <a:srgbClr val="EBDACB"/>
                </a:solidFill>
                <a:latin typeface="EB Garamond" pitchFamily="18" charset="0"/>
                <a:ea typeface="EB Garamond" pitchFamily="18" charset="-122"/>
                <a:cs typeface="EB Garamond" pitchFamily="18" charset="-120"/>
              </a:rPr>
              <a:t>Long-Term Strategies and Meeting the Moment</a:t>
            </a:r>
            <a:endParaRPr lang="en-US" sz="2800" dirty="0"/>
          </a:p>
        </p:txBody>
      </p:sp>
      <p:sp>
        <p:nvSpPr>
          <p:cNvPr id="5" name="Shape 3"/>
          <p:cNvSpPr/>
          <p:nvPr/>
        </p:nvSpPr>
        <p:spPr>
          <a:xfrm>
            <a:off x="815975" y="4182666"/>
            <a:ext cx="3380284" cy="1184870"/>
          </a:xfrm>
          <a:prstGeom prst="roundRect">
            <a:avLst>
              <a:gd name="adj" fmla="val 8307"/>
            </a:avLst>
          </a:prstGeom>
          <a:solidFill>
            <a:srgbClr val="FDFCF8"/>
          </a:solidFill>
          <a:ln w="6350">
            <a:solidFill>
              <a:srgbClr val="DAD6CA"/>
            </a:solidFill>
            <a:prstDash val="solid"/>
          </a:ln>
        </p:spPr>
      </p:sp>
      <p:sp>
        <p:nvSpPr>
          <p:cNvPr id="6" name="Text 4"/>
          <p:cNvSpPr/>
          <p:nvPr/>
        </p:nvSpPr>
        <p:spPr>
          <a:xfrm>
            <a:off x="1047750" y="4389041"/>
            <a:ext cx="3004236" cy="238720"/>
          </a:xfrm>
          <a:prstGeom prst="rect">
            <a:avLst/>
          </a:prstGeom>
          <a:noFill/>
          <a:ln/>
        </p:spPr>
        <p:txBody>
          <a:bodyPr wrap="square" lIns="0" tIns="0" rIns="0" bIns="0" rtlCol="0" anchor="t">
            <a:normAutofit/>
          </a:bodyPr>
          <a:lstStyle/>
          <a:p>
            <a:pPr marL="0" indent="0" algn="l">
              <a:lnSpc>
                <a:spcPts val="1680"/>
              </a:lnSpc>
              <a:buNone/>
            </a:pPr>
            <a:r>
              <a:rPr lang="en-US" sz="1200" b="1" kern="0" spc="100" dirty="0">
                <a:solidFill>
                  <a:srgbClr val="2F7D57"/>
                </a:solidFill>
                <a:latin typeface="Public Sans" pitchFamily="34" charset="0"/>
                <a:ea typeface="Public Sans" pitchFamily="34" charset="-122"/>
                <a:cs typeface="Public Sans" pitchFamily="34" charset="-120"/>
              </a:rPr>
              <a:t>DATE</a:t>
            </a:r>
            <a:endParaRPr lang="en-US" sz="1200" dirty="0"/>
          </a:p>
        </p:txBody>
      </p:sp>
      <p:sp>
        <p:nvSpPr>
          <p:cNvPr id="7" name="Text 5"/>
          <p:cNvSpPr/>
          <p:nvPr/>
        </p:nvSpPr>
        <p:spPr>
          <a:xfrm>
            <a:off x="1047750" y="4653161"/>
            <a:ext cx="3145334" cy="279400"/>
          </a:xfrm>
          <a:prstGeom prst="rect">
            <a:avLst/>
          </a:prstGeom>
          <a:noFill/>
          <a:ln/>
        </p:spPr>
        <p:txBody>
          <a:bodyPr wrap="square" lIns="0" tIns="0" rIns="0" bIns="0" rtlCol="0" anchor="t">
            <a:normAutofit/>
          </a:bodyPr>
          <a:lstStyle/>
          <a:p>
            <a:pPr marL="0" indent="0" algn="l">
              <a:lnSpc>
                <a:spcPts val="2000"/>
              </a:lnSpc>
              <a:buNone/>
            </a:pPr>
            <a:r>
              <a:rPr lang="en-US" sz="1600" b="1" dirty="0">
                <a:solidFill>
                  <a:srgbClr val="14213D"/>
                </a:solidFill>
                <a:latin typeface="Public Sans" pitchFamily="34" charset="0"/>
                <a:ea typeface="Public Sans" pitchFamily="34" charset="-122"/>
                <a:cs typeface="Public Sans" pitchFamily="34" charset="-120"/>
              </a:rPr>
              <a:t>Wednesday, October 28, 2026</a:t>
            </a:r>
            <a:endParaRPr lang="en-US" sz="1600" dirty="0"/>
          </a:p>
        </p:txBody>
      </p:sp>
      <p:sp>
        <p:nvSpPr>
          <p:cNvPr id="8" name="Shape 6"/>
          <p:cNvSpPr/>
          <p:nvPr/>
        </p:nvSpPr>
        <p:spPr>
          <a:xfrm>
            <a:off x="4405809" y="4182666"/>
            <a:ext cx="3380333" cy="1184870"/>
          </a:xfrm>
          <a:prstGeom prst="roundRect">
            <a:avLst>
              <a:gd name="adj" fmla="val 8307"/>
            </a:avLst>
          </a:prstGeom>
          <a:solidFill>
            <a:srgbClr val="FDFCF8"/>
          </a:solidFill>
          <a:ln w="6350">
            <a:solidFill>
              <a:srgbClr val="DAD6CA"/>
            </a:solidFill>
            <a:prstDash val="solid"/>
          </a:ln>
        </p:spPr>
      </p:sp>
      <p:sp>
        <p:nvSpPr>
          <p:cNvPr id="9" name="Text 7"/>
          <p:cNvSpPr/>
          <p:nvPr/>
        </p:nvSpPr>
        <p:spPr>
          <a:xfrm>
            <a:off x="4637584" y="4389041"/>
            <a:ext cx="3004287" cy="238720"/>
          </a:xfrm>
          <a:prstGeom prst="rect">
            <a:avLst/>
          </a:prstGeom>
          <a:noFill/>
          <a:ln/>
        </p:spPr>
        <p:txBody>
          <a:bodyPr wrap="square" lIns="0" tIns="0" rIns="0" bIns="0" rtlCol="0" anchor="t">
            <a:normAutofit/>
          </a:bodyPr>
          <a:lstStyle/>
          <a:p>
            <a:pPr marL="0" indent="0" algn="l">
              <a:lnSpc>
                <a:spcPts val="1680"/>
              </a:lnSpc>
              <a:buNone/>
            </a:pPr>
            <a:r>
              <a:rPr lang="en-US" sz="1200" b="1" kern="0" spc="100" dirty="0">
                <a:solidFill>
                  <a:srgbClr val="2F7D57"/>
                </a:solidFill>
                <a:latin typeface="Public Sans" pitchFamily="34" charset="0"/>
                <a:ea typeface="Public Sans" pitchFamily="34" charset="-122"/>
                <a:cs typeface="Public Sans" pitchFamily="34" charset="-120"/>
              </a:rPr>
              <a:t>PANEL</a:t>
            </a:r>
            <a:endParaRPr lang="en-US" sz="1200" dirty="0"/>
          </a:p>
        </p:txBody>
      </p:sp>
      <p:sp>
        <p:nvSpPr>
          <p:cNvPr id="10" name="Text 8"/>
          <p:cNvSpPr/>
          <p:nvPr/>
        </p:nvSpPr>
        <p:spPr>
          <a:xfrm>
            <a:off x="4637584" y="4653161"/>
            <a:ext cx="3004287" cy="279400"/>
          </a:xfrm>
          <a:prstGeom prst="rect">
            <a:avLst/>
          </a:prstGeom>
          <a:noFill/>
          <a:ln/>
        </p:spPr>
        <p:txBody>
          <a:bodyPr wrap="square" lIns="0" tIns="0" rIns="0" bIns="0" rtlCol="0" anchor="t">
            <a:normAutofit/>
          </a:bodyPr>
          <a:lstStyle/>
          <a:p>
            <a:pPr marL="0" indent="0" algn="l">
              <a:lnSpc>
                <a:spcPts val="2000"/>
              </a:lnSpc>
              <a:buNone/>
            </a:pPr>
            <a:r>
              <a:rPr lang="en-US" sz="1600" b="1" dirty="0">
                <a:solidFill>
                  <a:srgbClr val="14213D"/>
                </a:solidFill>
                <a:latin typeface="Public Sans" pitchFamily="34" charset="0"/>
                <a:ea typeface="Public Sans" pitchFamily="34" charset="-122"/>
                <a:cs typeface="Public Sans" pitchFamily="34" charset="-120"/>
              </a:rPr>
              <a:t>6:30 to 7:00 PM</a:t>
            </a:r>
            <a:endParaRPr lang="en-US" sz="1600" dirty="0"/>
          </a:p>
        </p:txBody>
      </p:sp>
      <p:sp>
        <p:nvSpPr>
          <p:cNvPr id="11" name="Shape 9"/>
          <p:cNvSpPr/>
          <p:nvPr/>
        </p:nvSpPr>
        <p:spPr>
          <a:xfrm>
            <a:off x="7995692" y="4182666"/>
            <a:ext cx="3380333" cy="1184870"/>
          </a:xfrm>
          <a:prstGeom prst="roundRect">
            <a:avLst>
              <a:gd name="adj" fmla="val 8307"/>
            </a:avLst>
          </a:prstGeom>
          <a:solidFill>
            <a:srgbClr val="FDFCF8"/>
          </a:solidFill>
          <a:ln w="6350">
            <a:solidFill>
              <a:srgbClr val="DAD6CA"/>
            </a:solidFill>
            <a:prstDash val="solid"/>
          </a:ln>
        </p:spPr>
      </p:sp>
      <p:sp>
        <p:nvSpPr>
          <p:cNvPr id="12" name="Text 10"/>
          <p:cNvSpPr/>
          <p:nvPr/>
        </p:nvSpPr>
        <p:spPr>
          <a:xfrm>
            <a:off x="8227467" y="4389041"/>
            <a:ext cx="3004287" cy="238720"/>
          </a:xfrm>
          <a:prstGeom prst="rect">
            <a:avLst/>
          </a:prstGeom>
          <a:noFill/>
          <a:ln/>
        </p:spPr>
        <p:txBody>
          <a:bodyPr wrap="square" lIns="0" tIns="0" rIns="0" bIns="0" rtlCol="0" anchor="t">
            <a:normAutofit/>
          </a:bodyPr>
          <a:lstStyle/>
          <a:p>
            <a:pPr marL="0" indent="0" algn="l">
              <a:lnSpc>
                <a:spcPts val="1680"/>
              </a:lnSpc>
              <a:buNone/>
            </a:pPr>
            <a:r>
              <a:rPr lang="en-US" sz="1200" b="1" kern="0" spc="100" dirty="0">
                <a:solidFill>
                  <a:srgbClr val="2F7D57"/>
                </a:solidFill>
                <a:latin typeface="Public Sans" pitchFamily="34" charset="0"/>
                <a:ea typeface="Public Sans" pitchFamily="34" charset="-122"/>
                <a:cs typeface="Public Sans" pitchFamily="34" charset="-120"/>
              </a:rPr>
              <a:t>LOCATION</a:t>
            </a:r>
            <a:endParaRPr lang="en-US" sz="1200" dirty="0"/>
          </a:p>
        </p:txBody>
      </p:sp>
      <p:sp>
        <p:nvSpPr>
          <p:cNvPr id="13" name="Text 11"/>
          <p:cNvSpPr/>
          <p:nvPr/>
        </p:nvSpPr>
        <p:spPr>
          <a:xfrm>
            <a:off x="8227467" y="4653161"/>
            <a:ext cx="3004287" cy="533400"/>
          </a:xfrm>
          <a:prstGeom prst="rect">
            <a:avLst/>
          </a:prstGeom>
          <a:noFill/>
          <a:ln/>
        </p:spPr>
        <p:txBody>
          <a:bodyPr wrap="square" lIns="0" tIns="0" rIns="0" bIns="0" rtlCol="0" anchor="t">
            <a:normAutofit/>
          </a:bodyPr>
          <a:lstStyle/>
          <a:p>
            <a:pPr marL="0" indent="0" algn="l">
              <a:lnSpc>
                <a:spcPts val="2000"/>
              </a:lnSpc>
              <a:buNone/>
            </a:pPr>
            <a:r>
              <a:rPr lang="en-US" sz="1600" b="1" dirty="0">
                <a:solidFill>
                  <a:srgbClr val="14213D"/>
                </a:solidFill>
                <a:latin typeface="Public Sans" pitchFamily="34" charset="0"/>
                <a:ea typeface="Public Sans" pitchFamily="34" charset="-122"/>
                <a:cs typeface="Public Sans" pitchFamily="34" charset="-120"/>
              </a:rPr>
              <a:t>College of Marin Student Success Center, Kentfield</a:t>
            </a:r>
            <a:endParaRPr lang="en-US" sz="1600" dirty="0"/>
          </a:p>
        </p:txBody>
      </p:sp>
      <p:sp>
        <p:nvSpPr>
          <p:cNvPr id="14" name="Text 12"/>
          <p:cNvSpPr/>
          <p:nvPr/>
        </p:nvSpPr>
        <p:spPr>
          <a:xfrm>
            <a:off x="812800" y="6238280"/>
            <a:ext cx="10883392" cy="238720"/>
          </a:xfrm>
          <a:prstGeom prst="rect">
            <a:avLst/>
          </a:prstGeom>
          <a:noFill/>
          <a:ln/>
        </p:spPr>
        <p:txBody>
          <a:bodyPr wrap="square" lIns="0" tIns="0" rIns="0" bIns="0" rtlCol="0" anchor="t">
            <a:normAutofit/>
          </a:bodyPr>
          <a:lstStyle/>
          <a:p>
            <a:pPr marL="0" indent="0" algn="l">
              <a:lnSpc>
                <a:spcPts val="1680"/>
              </a:lnSpc>
              <a:buNone/>
            </a:pPr>
            <a:r>
              <a:rPr lang="en-US" sz="1200" dirty="0">
                <a:solidFill>
                  <a:srgbClr val="E3CDB9"/>
                </a:solidFill>
                <a:latin typeface="Public Sans" pitchFamily="34" charset="0"/>
                <a:ea typeface="Public Sans" pitchFamily="34" charset="-122"/>
                <a:cs typeface="Public Sans" pitchFamily="34" charset="-120"/>
              </a:rPr>
              <a:t>Marin County Council of Mayors and Councilmembers</a:t>
            </a:r>
            <a:endParaRPr lang="en-US" sz="12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203E70"/>
        </a:solidFill>
        <a:effectLst/>
      </p:bgPr>
    </p:bg>
    <p:spTree>
      <p:nvGrpSpPr>
        <p:cNvPr id="1" name=""/>
        <p:cNvGrpSpPr/>
        <p:nvPr/>
      </p:nvGrpSpPr>
      <p:grpSpPr>
        <a:xfrm>
          <a:off x="0" y="0"/>
          <a:ext cx="0" cy="0"/>
          <a:chOff x="0" y="0"/>
          <a:chExt cx="0" cy="0"/>
        </a:xfrm>
      </p:grpSpPr>
      <p:sp>
        <p:nvSpPr>
          <p:cNvPr id="2" name="Text 0"/>
          <p:cNvSpPr>
            <a:spLocks noGrp="1"/>
          </p:cNvSpPr>
          <p:nvPr>
            <p:ph type="title"/>
          </p:nvPr>
        </p:nvSpPr>
        <p:spPr>
          <a:xfrm>
            <a:off x="812800" y="812800"/>
            <a:ext cx="10883392" cy="416520"/>
          </a:xfrm>
          <a:prstGeom prst="rect">
            <a:avLst/>
          </a:prstGeom>
          <a:noFill/>
          <a:ln/>
        </p:spPr>
        <p:txBody>
          <a:bodyPr wrap="square" lIns="0" tIns="0" rIns="0" bIns="0" rtlCol="0" anchor="t">
            <a:normAutofit/>
          </a:bodyPr>
          <a:lstStyle/>
          <a:p>
            <a:pPr marL="0" indent="0" algn="l">
              <a:lnSpc>
                <a:spcPts val="3080"/>
              </a:lnSpc>
              <a:buNone/>
            </a:pPr>
            <a:r>
              <a:rPr lang="en-US" sz="2800" b="1" i="0" dirty="0">
                <a:solidFill>
                  <a:srgbClr val="F6F4EE"/>
                </a:solidFill>
                <a:latin typeface="EB Garamond" pitchFamily="18" charset="0"/>
                <a:ea typeface="EB Garamond" pitchFamily="18" charset="-122"/>
                <a:cs typeface="EB Garamond" pitchFamily="18" charset="-120"/>
              </a:rPr>
              <a:t>Tonight’s Moderator and Panelists</a:t>
            </a:r>
            <a:endParaRPr lang="en-US" sz="2800" dirty="0"/>
          </a:p>
        </p:txBody>
      </p:sp>
      <p:sp>
        <p:nvSpPr>
          <p:cNvPr id="3" name="Shape 1"/>
          <p:cNvSpPr/>
          <p:nvPr/>
        </p:nvSpPr>
        <p:spPr>
          <a:xfrm>
            <a:off x="815975" y="1461095"/>
            <a:ext cx="5175250" cy="1341636"/>
          </a:xfrm>
          <a:prstGeom prst="roundRect">
            <a:avLst>
              <a:gd name="adj" fmla="val 7336"/>
            </a:avLst>
          </a:prstGeom>
          <a:solidFill>
            <a:srgbClr val="2B4C85"/>
          </a:solidFill>
          <a:ln w="6350">
            <a:solidFill>
              <a:srgbClr val="3F63A0"/>
            </a:solidFill>
            <a:prstDash val="solid"/>
          </a:ln>
        </p:spPr>
      </p:sp>
      <p:sp>
        <p:nvSpPr>
          <p:cNvPr id="4" name="Text 2"/>
          <p:cNvSpPr/>
          <p:nvPr/>
        </p:nvSpPr>
        <p:spPr>
          <a:xfrm>
            <a:off x="1073150" y="1667470"/>
            <a:ext cx="4800727" cy="238720"/>
          </a:xfrm>
          <a:prstGeom prst="rect">
            <a:avLst/>
          </a:prstGeom>
          <a:noFill/>
          <a:ln/>
        </p:spPr>
        <p:txBody>
          <a:bodyPr wrap="square" lIns="0" tIns="0" rIns="0" bIns="0" rtlCol="0" anchor="t">
            <a:normAutofit/>
          </a:bodyPr>
          <a:lstStyle/>
          <a:p>
            <a:pPr marL="0" indent="0" algn="l">
              <a:lnSpc>
                <a:spcPts val="1680"/>
              </a:lnSpc>
              <a:buNone/>
            </a:pPr>
            <a:r>
              <a:rPr lang="en-US" sz="1200" b="1" kern="0" spc="100" dirty="0">
                <a:solidFill>
                  <a:srgbClr val="F2C894"/>
                </a:solidFill>
                <a:latin typeface="Public Sans" pitchFamily="34" charset="0"/>
                <a:ea typeface="Public Sans" pitchFamily="34" charset="-122"/>
                <a:cs typeface="Public Sans" pitchFamily="34" charset="-120"/>
              </a:rPr>
              <a:t>MODERATOR</a:t>
            </a:r>
            <a:endParaRPr lang="en-US" sz="1200" dirty="0"/>
          </a:p>
        </p:txBody>
      </p:sp>
      <p:sp>
        <p:nvSpPr>
          <p:cNvPr id="5" name="Text 3"/>
          <p:cNvSpPr/>
          <p:nvPr/>
        </p:nvSpPr>
        <p:spPr>
          <a:xfrm>
            <a:off x="1073150" y="1931591"/>
            <a:ext cx="4800727" cy="416520"/>
          </a:xfrm>
          <a:prstGeom prst="rect">
            <a:avLst/>
          </a:prstGeom>
          <a:noFill/>
          <a:ln/>
        </p:spPr>
        <p:txBody>
          <a:bodyPr wrap="square" lIns="0" tIns="0" rIns="0" bIns="0" rtlCol="0" anchor="t">
            <a:normAutofit/>
          </a:bodyPr>
          <a:lstStyle/>
          <a:p>
            <a:pPr marL="0" indent="0" algn="l">
              <a:lnSpc>
                <a:spcPts val="3080"/>
              </a:lnSpc>
              <a:buNone/>
            </a:pPr>
            <a:r>
              <a:rPr lang="en-US" sz="2800" b="1" dirty="0">
                <a:solidFill>
                  <a:srgbClr val="F6F4EE"/>
                </a:solidFill>
                <a:latin typeface="EB Garamond" pitchFamily="18" charset="0"/>
                <a:ea typeface="EB Garamond" pitchFamily="18" charset="-122"/>
                <a:cs typeface="EB Garamond" pitchFamily="18" charset="-120"/>
              </a:rPr>
              <a:t>Chantel Walker</a:t>
            </a:r>
            <a:endParaRPr lang="en-US" sz="2800" dirty="0"/>
          </a:p>
        </p:txBody>
      </p:sp>
      <p:sp>
        <p:nvSpPr>
          <p:cNvPr id="6" name="Text 4"/>
          <p:cNvSpPr/>
          <p:nvPr/>
        </p:nvSpPr>
        <p:spPr>
          <a:xfrm>
            <a:off x="1073150" y="2373511"/>
            <a:ext cx="4800727" cy="248245"/>
          </a:xfrm>
          <a:prstGeom prst="rect">
            <a:avLst/>
          </a:prstGeom>
          <a:noFill/>
          <a:ln/>
        </p:spPr>
        <p:txBody>
          <a:bodyPr wrap="square" lIns="0" tIns="0" rIns="0" bIns="0" rtlCol="0" anchor="t">
            <a:normAutofit/>
          </a:bodyPr>
          <a:lstStyle/>
          <a:p>
            <a:pPr marL="0" indent="0" algn="l">
              <a:lnSpc>
                <a:spcPts val="1755"/>
              </a:lnSpc>
              <a:buNone/>
            </a:pPr>
            <a:r>
              <a:rPr lang="en-US" sz="1300" dirty="0">
                <a:solidFill>
                  <a:srgbClr val="C9D3E3"/>
                </a:solidFill>
                <a:latin typeface="Public Sans" pitchFamily="34" charset="0"/>
                <a:ea typeface="Public Sans" pitchFamily="34" charset="-122"/>
                <a:cs typeface="Public Sans" pitchFamily="34" charset="-120"/>
              </a:rPr>
              <a:t>Vice Mayor and Councilmember, Town of San Anselmo</a:t>
            </a:r>
            <a:endParaRPr lang="en-US" sz="1300" dirty="0"/>
          </a:p>
        </p:txBody>
      </p:sp>
      <p:sp>
        <p:nvSpPr>
          <p:cNvPr id="7" name="Shape 5"/>
          <p:cNvSpPr/>
          <p:nvPr/>
        </p:nvSpPr>
        <p:spPr>
          <a:xfrm>
            <a:off x="6200775" y="1461095"/>
            <a:ext cx="5175250" cy="1341636"/>
          </a:xfrm>
          <a:prstGeom prst="roundRect">
            <a:avLst>
              <a:gd name="adj" fmla="val 7336"/>
            </a:avLst>
          </a:prstGeom>
          <a:solidFill>
            <a:srgbClr val="2B4C85"/>
          </a:solidFill>
          <a:ln w="6350">
            <a:solidFill>
              <a:srgbClr val="3F63A0"/>
            </a:solidFill>
            <a:prstDash val="solid"/>
          </a:ln>
        </p:spPr>
      </p:sp>
      <p:sp>
        <p:nvSpPr>
          <p:cNvPr id="8" name="Text 6"/>
          <p:cNvSpPr/>
          <p:nvPr/>
        </p:nvSpPr>
        <p:spPr>
          <a:xfrm>
            <a:off x="6457950" y="1667470"/>
            <a:ext cx="4800727" cy="238720"/>
          </a:xfrm>
          <a:prstGeom prst="rect">
            <a:avLst/>
          </a:prstGeom>
          <a:noFill/>
          <a:ln/>
        </p:spPr>
        <p:txBody>
          <a:bodyPr wrap="square" lIns="0" tIns="0" rIns="0" bIns="0" rtlCol="0" anchor="t">
            <a:normAutofit/>
          </a:bodyPr>
          <a:lstStyle/>
          <a:p>
            <a:pPr marL="0" indent="0" algn="l">
              <a:lnSpc>
                <a:spcPts val="1680"/>
              </a:lnSpc>
              <a:buNone/>
            </a:pPr>
            <a:r>
              <a:rPr lang="en-US" sz="1200" b="1" kern="0" spc="100" dirty="0">
                <a:solidFill>
                  <a:srgbClr val="8FD1A8"/>
                </a:solidFill>
                <a:latin typeface="Public Sans" pitchFamily="34" charset="0"/>
                <a:ea typeface="Public Sans" pitchFamily="34" charset="-122"/>
                <a:cs typeface="Public Sans" pitchFamily="34" charset="-120"/>
              </a:rPr>
              <a:t>PANELIST</a:t>
            </a:r>
            <a:endParaRPr lang="en-US" sz="1200" dirty="0"/>
          </a:p>
        </p:txBody>
      </p:sp>
      <p:sp>
        <p:nvSpPr>
          <p:cNvPr id="9" name="Text 7"/>
          <p:cNvSpPr/>
          <p:nvPr/>
        </p:nvSpPr>
        <p:spPr>
          <a:xfrm>
            <a:off x="6457950" y="1931591"/>
            <a:ext cx="4800727" cy="416520"/>
          </a:xfrm>
          <a:prstGeom prst="rect">
            <a:avLst/>
          </a:prstGeom>
          <a:noFill/>
          <a:ln/>
        </p:spPr>
        <p:txBody>
          <a:bodyPr wrap="square" lIns="0" tIns="0" rIns="0" bIns="0" rtlCol="0" anchor="t">
            <a:normAutofit/>
          </a:bodyPr>
          <a:lstStyle/>
          <a:p>
            <a:pPr marL="0" indent="0" algn="l">
              <a:lnSpc>
                <a:spcPts val="3080"/>
              </a:lnSpc>
              <a:buNone/>
            </a:pPr>
            <a:r>
              <a:rPr lang="en-US" sz="2800" b="1" dirty="0">
                <a:solidFill>
                  <a:srgbClr val="F6F4EE"/>
                </a:solidFill>
                <a:latin typeface="EB Garamond" pitchFamily="18" charset="0"/>
                <a:ea typeface="EB Garamond" pitchFamily="18" charset="-122"/>
                <a:cs typeface="EB Garamond" pitchFamily="18" charset="-120"/>
              </a:rPr>
              <a:t>Ariana Myers</a:t>
            </a:r>
            <a:endParaRPr lang="en-US" sz="2800" dirty="0"/>
          </a:p>
        </p:txBody>
      </p:sp>
      <p:sp>
        <p:nvSpPr>
          <p:cNvPr id="10" name="Text 8"/>
          <p:cNvSpPr/>
          <p:nvPr/>
        </p:nvSpPr>
        <p:spPr>
          <a:xfrm>
            <a:off x="6457950" y="2373511"/>
            <a:ext cx="4800727" cy="248245"/>
          </a:xfrm>
          <a:prstGeom prst="rect">
            <a:avLst/>
          </a:prstGeom>
          <a:noFill/>
          <a:ln/>
        </p:spPr>
        <p:txBody>
          <a:bodyPr wrap="square" lIns="0" tIns="0" rIns="0" bIns="0" rtlCol="0" anchor="t">
            <a:normAutofit/>
          </a:bodyPr>
          <a:lstStyle/>
          <a:p>
            <a:pPr marL="0" indent="0" algn="l">
              <a:lnSpc>
                <a:spcPts val="1755"/>
              </a:lnSpc>
              <a:buNone/>
            </a:pPr>
            <a:r>
              <a:rPr lang="en-US" sz="1300" dirty="0">
                <a:solidFill>
                  <a:srgbClr val="C9D3E3"/>
                </a:solidFill>
                <a:latin typeface="Public Sans" pitchFamily="34" charset="0"/>
                <a:ea typeface="Public Sans" pitchFamily="34" charset="-122"/>
                <a:cs typeface="Public Sans" pitchFamily="34" charset="-120"/>
              </a:rPr>
              <a:t>CEO, AgeTech Connect San Francisco</a:t>
            </a:r>
            <a:endParaRPr lang="en-US" sz="1300" dirty="0"/>
          </a:p>
        </p:txBody>
      </p:sp>
      <p:sp>
        <p:nvSpPr>
          <p:cNvPr id="11" name="Shape 9"/>
          <p:cNvSpPr/>
          <p:nvPr/>
        </p:nvSpPr>
        <p:spPr>
          <a:xfrm>
            <a:off x="815975" y="3063081"/>
            <a:ext cx="5175250" cy="1615281"/>
          </a:xfrm>
          <a:prstGeom prst="roundRect">
            <a:avLst>
              <a:gd name="adj" fmla="val 6093"/>
            </a:avLst>
          </a:prstGeom>
          <a:solidFill>
            <a:srgbClr val="2B4C85"/>
          </a:solidFill>
          <a:ln w="6350">
            <a:solidFill>
              <a:srgbClr val="3F63A0"/>
            </a:solidFill>
            <a:prstDash val="solid"/>
          </a:ln>
        </p:spPr>
      </p:sp>
      <p:sp>
        <p:nvSpPr>
          <p:cNvPr id="12" name="Text 10"/>
          <p:cNvSpPr/>
          <p:nvPr/>
        </p:nvSpPr>
        <p:spPr>
          <a:xfrm>
            <a:off x="1073150" y="3269456"/>
            <a:ext cx="4800727" cy="238720"/>
          </a:xfrm>
          <a:prstGeom prst="rect">
            <a:avLst/>
          </a:prstGeom>
          <a:noFill/>
          <a:ln/>
        </p:spPr>
        <p:txBody>
          <a:bodyPr wrap="square" lIns="0" tIns="0" rIns="0" bIns="0" rtlCol="0" anchor="t">
            <a:normAutofit/>
          </a:bodyPr>
          <a:lstStyle/>
          <a:p>
            <a:pPr marL="0" indent="0" algn="l">
              <a:lnSpc>
                <a:spcPts val="1680"/>
              </a:lnSpc>
              <a:buNone/>
            </a:pPr>
            <a:r>
              <a:rPr lang="en-US" sz="1200" b="1" kern="0" spc="100" dirty="0">
                <a:solidFill>
                  <a:srgbClr val="8FD1A8"/>
                </a:solidFill>
                <a:latin typeface="Public Sans" pitchFamily="34" charset="0"/>
                <a:ea typeface="Public Sans" pitchFamily="34" charset="-122"/>
                <a:cs typeface="Public Sans" pitchFamily="34" charset="-120"/>
              </a:rPr>
              <a:t>PANELIST</a:t>
            </a:r>
            <a:endParaRPr lang="en-US" sz="1200" dirty="0"/>
          </a:p>
        </p:txBody>
      </p:sp>
      <p:sp>
        <p:nvSpPr>
          <p:cNvPr id="13" name="Text 11"/>
          <p:cNvSpPr/>
          <p:nvPr/>
        </p:nvSpPr>
        <p:spPr>
          <a:xfrm>
            <a:off x="1073150" y="3533577"/>
            <a:ext cx="4800727" cy="416520"/>
          </a:xfrm>
          <a:prstGeom prst="rect">
            <a:avLst/>
          </a:prstGeom>
          <a:noFill/>
          <a:ln/>
        </p:spPr>
        <p:txBody>
          <a:bodyPr wrap="square" lIns="0" tIns="0" rIns="0" bIns="0" rtlCol="0" anchor="t">
            <a:normAutofit/>
          </a:bodyPr>
          <a:lstStyle/>
          <a:p>
            <a:pPr marL="0" indent="0" algn="l">
              <a:lnSpc>
                <a:spcPts val="3080"/>
              </a:lnSpc>
              <a:buNone/>
            </a:pPr>
            <a:r>
              <a:rPr lang="en-US" sz="2800" b="1" dirty="0">
                <a:solidFill>
                  <a:srgbClr val="F6F4EE"/>
                </a:solidFill>
                <a:latin typeface="EB Garamond" pitchFamily="18" charset="0"/>
                <a:ea typeface="EB Garamond" pitchFamily="18" charset="-122"/>
                <a:cs typeface="EB Garamond" pitchFamily="18" charset="-120"/>
              </a:rPr>
              <a:t>Caroline Joachim</a:t>
            </a:r>
            <a:endParaRPr lang="en-US" sz="2800" dirty="0"/>
          </a:p>
        </p:txBody>
      </p:sp>
      <p:sp>
        <p:nvSpPr>
          <p:cNvPr id="14" name="Text 12"/>
          <p:cNvSpPr/>
          <p:nvPr/>
        </p:nvSpPr>
        <p:spPr>
          <a:xfrm>
            <a:off x="1073150" y="3975497"/>
            <a:ext cx="4800727" cy="248245"/>
          </a:xfrm>
          <a:prstGeom prst="rect">
            <a:avLst/>
          </a:prstGeom>
          <a:noFill/>
          <a:ln/>
        </p:spPr>
        <p:txBody>
          <a:bodyPr wrap="square" lIns="0" tIns="0" rIns="0" bIns="0" rtlCol="0" anchor="t">
            <a:normAutofit/>
          </a:bodyPr>
          <a:lstStyle/>
          <a:p>
            <a:pPr marL="0" indent="0" algn="l">
              <a:lnSpc>
                <a:spcPts val="1755"/>
              </a:lnSpc>
              <a:buNone/>
            </a:pPr>
            <a:r>
              <a:rPr lang="en-US" sz="1300" dirty="0">
                <a:solidFill>
                  <a:srgbClr val="C9D3E3"/>
                </a:solidFill>
                <a:latin typeface="Public Sans" pitchFamily="34" charset="0"/>
                <a:ea typeface="Public Sans" pitchFamily="34" charset="-122"/>
                <a:cs typeface="Public Sans" pitchFamily="34" charset="-120"/>
              </a:rPr>
              <a:t>Vice Mayor, City of Mill Valley</a:t>
            </a:r>
            <a:endParaRPr lang="en-US" sz="1300" dirty="0"/>
          </a:p>
        </p:txBody>
      </p:sp>
      <p:sp>
        <p:nvSpPr>
          <p:cNvPr id="15" name="Text 13"/>
          <p:cNvSpPr/>
          <p:nvPr/>
        </p:nvSpPr>
        <p:spPr>
          <a:xfrm>
            <a:off x="1073150" y="4249142"/>
            <a:ext cx="4800727" cy="248245"/>
          </a:xfrm>
          <a:prstGeom prst="rect">
            <a:avLst/>
          </a:prstGeom>
          <a:noFill/>
          <a:ln/>
        </p:spPr>
        <p:txBody>
          <a:bodyPr wrap="square" lIns="0" tIns="0" rIns="0" bIns="0" rtlCol="0" anchor="t">
            <a:normAutofit/>
          </a:bodyPr>
          <a:lstStyle/>
          <a:p>
            <a:pPr marL="0" indent="0" algn="l">
              <a:lnSpc>
                <a:spcPts val="1755"/>
              </a:lnSpc>
              <a:buNone/>
            </a:pPr>
            <a:r>
              <a:rPr lang="en-US" sz="1300" dirty="0">
                <a:solidFill>
                  <a:srgbClr val="C9D3E3"/>
                </a:solidFill>
                <a:latin typeface="Public Sans" pitchFamily="34" charset="0"/>
                <a:ea typeface="Public Sans" pitchFamily="34" charset="-122"/>
                <a:cs typeface="Public Sans" pitchFamily="34" charset="-120"/>
              </a:rPr>
              <a:t>Live Well Mill Valley</a:t>
            </a:r>
            <a:endParaRPr lang="en-US" sz="1300" dirty="0"/>
          </a:p>
        </p:txBody>
      </p:sp>
      <p:sp>
        <p:nvSpPr>
          <p:cNvPr id="16" name="Shape 14"/>
          <p:cNvSpPr/>
          <p:nvPr/>
        </p:nvSpPr>
        <p:spPr>
          <a:xfrm>
            <a:off x="6200775" y="3063081"/>
            <a:ext cx="5175250" cy="1615281"/>
          </a:xfrm>
          <a:prstGeom prst="roundRect">
            <a:avLst>
              <a:gd name="adj" fmla="val 6093"/>
            </a:avLst>
          </a:prstGeom>
          <a:solidFill>
            <a:srgbClr val="2B4C85"/>
          </a:solidFill>
          <a:ln w="6350">
            <a:solidFill>
              <a:srgbClr val="3F63A0"/>
            </a:solidFill>
            <a:prstDash val="solid"/>
          </a:ln>
        </p:spPr>
      </p:sp>
      <p:sp>
        <p:nvSpPr>
          <p:cNvPr id="17" name="Text 15"/>
          <p:cNvSpPr/>
          <p:nvPr/>
        </p:nvSpPr>
        <p:spPr>
          <a:xfrm>
            <a:off x="6457950" y="3269456"/>
            <a:ext cx="4800727" cy="238720"/>
          </a:xfrm>
          <a:prstGeom prst="rect">
            <a:avLst/>
          </a:prstGeom>
          <a:noFill/>
          <a:ln/>
        </p:spPr>
        <p:txBody>
          <a:bodyPr wrap="square" lIns="0" tIns="0" rIns="0" bIns="0" rtlCol="0" anchor="t">
            <a:normAutofit/>
          </a:bodyPr>
          <a:lstStyle/>
          <a:p>
            <a:pPr marL="0" indent="0" algn="l">
              <a:lnSpc>
                <a:spcPts val="1680"/>
              </a:lnSpc>
              <a:buNone/>
            </a:pPr>
            <a:r>
              <a:rPr lang="en-US" sz="1200" b="1" kern="0" spc="100" dirty="0">
                <a:solidFill>
                  <a:srgbClr val="8FD1A8"/>
                </a:solidFill>
                <a:latin typeface="Public Sans" pitchFamily="34" charset="0"/>
                <a:ea typeface="Public Sans" pitchFamily="34" charset="-122"/>
                <a:cs typeface="Public Sans" pitchFamily="34" charset="-120"/>
              </a:rPr>
              <a:t>PANELIST</a:t>
            </a:r>
            <a:endParaRPr lang="en-US" sz="1200" dirty="0"/>
          </a:p>
        </p:txBody>
      </p:sp>
      <p:sp>
        <p:nvSpPr>
          <p:cNvPr id="18" name="Text 16"/>
          <p:cNvSpPr/>
          <p:nvPr/>
        </p:nvSpPr>
        <p:spPr>
          <a:xfrm>
            <a:off x="6457950" y="3533577"/>
            <a:ext cx="4800727" cy="416520"/>
          </a:xfrm>
          <a:prstGeom prst="rect">
            <a:avLst/>
          </a:prstGeom>
          <a:noFill/>
          <a:ln/>
        </p:spPr>
        <p:txBody>
          <a:bodyPr wrap="square" lIns="0" tIns="0" rIns="0" bIns="0" rtlCol="0" anchor="t">
            <a:normAutofit/>
          </a:bodyPr>
          <a:lstStyle/>
          <a:p>
            <a:pPr marL="0" indent="0" algn="l">
              <a:lnSpc>
                <a:spcPts val="3080"/>
              </a:lnSpc>
              <a:buNone/>
            </a:pPr>
            <a:r>
              <a:rPr lang="en-US" sz="2800" b="1" dirty="0">
                <a:solidFill>
                  <a:srgbClr val="F6F4EE"/>
                </a:solidFill>
                <a:latin typeface="EB Garamond" pitchFamily="18" charset="0"/>
                <a:ea typeface="EB Garamond" pitchFamily="18" charset="-122"/>
                <a:cs typeface="EB Garamond" pitchFamily="18" charset="-120"/>
              </a:rPr>
              <a:t>Rachel Kertz</a:t>
            </a:r>
            <a:endParaRPr lang="en-US" sz="2800" dirty="0"/>
          </a:p>
        </p:txBody>
      </p:sp>
      <p:sp>
        <p:nvSpPr>
          <p:cNvPr id="19" name="Text 17"/>
          <p:cNvSpPr/>
          <p:nvPr/>
        </p:nvSpPr>
        <p:spPr>
          <a:xfrm>
            <a:off x="6457950" y="3975497"/>
            <a:ext cx="4800727" cy="248245"/>
          </a:xfrm>
          <a:prstGeom prst="rect">
            <a:avLst/>
          </a:prstGeom>
          <a:noFill/>
          <a:ln/>
        </p:spPr>
        <p:txBody>
          <a:bodyPr wrap="square" lIns="0" tIns="0" rIns="0" bIns="0" rtlCol="0" anchor="t">
            <a:normAutofit/>
          </a:bodyPr>
          <a:lstStyle/>
          <a:p>
            <a:pPr marL="0" indent="0" algn="l">
              <a:lnSpc>
                <a:spcPts val="1755"/>
              </a:lnSpc>
              <a:buNone/>
            </a:pPr>
            <a:r>
              <a:rPr lang="en-US" sz="1300" dirty="0">
                <a:solidFill>
                  <a:srgbClr val="C9D3E3"/>
                </a:solidFill>
                <a:latin typeface="Public Sans" pitchFamily="34" charset="0"/>
                <a:ea typeface="Public Sans" pitchFamily="34" charset="-122"/>
                <a:cs typeface="Public Sans" pitchFamily="34" charset="-120"/>
              </a:rPr>
              <a:t>Councilmember, City of San Rafael</a:t>
            </a:r>
            <a:endParaRPr lang="en-US" sz="1300" dirty="0"/>
          </a:p>
        </p:txBody>
      </p:sp>
      <p:sp>
        <p:nvSpPr>
          <p:cNvPr id="20" name="Text 18"/>
          <p:cNvSpPr/>
          <p:nvPr/>
        </p:nvSpPr>
        <p:spPr>
          <a:xfrm>
            <a:off x="6457950" y="4249142"/>
            <a:ext cx="4800727" cy="248245"/>
          </a:xfrm>
          <a:prstGeom prst="rect">
            <a:avLst/>
          </a:prstGeom>
          <a:noFill/>
          <a:ln/>
        </p:spPr>
        <p:txBody>
          <a:bodyPr wrap="square" lIns="0" tIns="0" rIns="0" bIns="0" rtlCol="0" anchor="t">
            <a:normAutofit/>
          </a:bodyPr>
          <a:lstStyle/>
          <a:p>
            <a:pPr marL="0" indent="0" algn="l">
              <a:lnSpc>
                <a:spcPts val="1755"/>
              </a:lnSpc>
              <a:buNone/>
            </a:pPr>
            <a:r>
              <a:rPr lang="en-US" sz="1300" dirty="0">
                <a:solidFill>
                  <a:srgbClr val="C9D3E3"/>
                </a:solidFill>
                <a:latin typeface="Public Sans" pitchFamily="34" charset="0"/>
                <a:ea typeface="Public Sans" pitchFamily="34" charset="-122"/>
                <a:cs typeface="Public Sans" pitchFamily="34" charset="-120"/>
              </a:rPr>
              <a:t>San Rafael Age-Friendly Task Force</a:t>
            </a:r>
            <a:endParaRPr lang="en-US" sz="13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7A4327"/>
        </a:solidFill>
        <a:effectLst/>
      </p:bgPr>
    </p:bg>
    <p:spTree>
      <p:nvGrpSpPr>
        <p:cNvPr id="1" name=""/>
        <p:cNvGrpSpPr/>
        <p:nvPr/>
      </p:nvGrpSpPr>
      <p:grpSpPr>
        <a:xfrm>
          <a:off x="0" y="0"/>
          <a:ext cx="0" cy="0"/>
          <a:chOff x="0" y="0"/>
          <a:chExt cx="0" cy="0"/>
        </a:xfrm>
      </p:grpSpPr>
      <p:sp>
        <p:nvSpPr>
          <p:cNvPr id="2" name="Text 0"/>
          <p:cNvSpPr/>
          <p:nvPr/>
        </p:nvSpPr>
        <p:spPr>
          <a:xfrm>
            <a:off x="812800" y="812800"/>
            <a:ext cx="10883392" cy="238720"/>
          </a:xfrm>
          <a:prstGeom prst="rect">
            <a:avLst/>
          </a:prstGeom>
          <a:noFill/>
          <a:ln/>
        </p:spPr>
        <p:txBody>
          <a:bodyPr wrap="square" lIns="0" tIns="0" rIns="0" bIns="0" rtlCol="0" anchor="t">
            <a:normAutofit/>
          </a:bodyPr>
          <a:lstStyle/>
          <a:p>
            <a:pPr marL="0" indent="0" algn="l">
              <a:lnSpc>
                <a:spcPts val="1680"/>
              </a:lnSpc>
              <a:buNone/>
            </a:pPr>
            <a:r>
              <a:rPr lang="en-US" sz="1200" b="1" kern="0" spc="150" dirty="0">
                <a:solidFill>
                  <a:srgbClr val="F2C894"/>
                </a:solidFill>
                <a:latin typeface="Public Sans" pitchFamily="34" charset="0"/>
                <a:ea typeface="Public Sans" pitchFamily="34" charset="-122"/>
                <a:cs typeface="Public Sans" pitchFamily="34" charset="-120"/>
              </a:rPr>
              <a:t>MCCMC PANEL INTRODUCTION: AGING IN MARIN COUNTY</a:t>
            </a:r>
            <a:endParaRPr lang="en-US" sz="1200" dirty="0"/>
          </a:p>
        </p:txBody>
      </p:sp>
      <p:sp>
        <p:nvSpPr>
          <p:cNvPr id="3" name="Text 1"/>
          <p:cNvSpPr>
            <a:spLocks noGrp="1"/>
          </p:cNvSpPr>
          <p:nvPr>
            <p:ph type="title"/>
          </p:nvPr>
        </p:nvSpPr>
        <p:spPr>
          <a:xfrm>
            <a:off x="812800" y="1330920"/>
            <a:ext cx="10883392" cy="416520"/>
          </a:xfrm>
          <a:prstGeom prst="rect">
            <a:avLst/>
          </a:prstGeom>
          <a:noFill/>
          <a:ln/>
        </p:spPr>
        <p:txBody>
          <a:bodyPr wrap="square" lIns="0" tIns="0" rIns="0" bIns="0" rtlCol="0" anchor="t">
            <a:normAutofit/>
          </a:bodyPr>
          <a:lstStyle/>
          <a:p>
            <a:pPr marL="0" indent="0" algn="l">
              <a:lnSpc>
                <a:spcPts val="3080"/>
              </a:lnSpc>
              <a:buNone/>
            </a:pPr>
            <a:r>
              <a:rPr lang="en-US" sz="2800" b="1" i="0" dirty="0">
                <a:solidFill>
                  <a:srgbClr val="F6F4EE"/>
                </a:solidFill>
                <a:latin typeface="EB Garamond" pitchFamily="18" charset="0"/>
                <a:ea typeface="EB Garamond" pitchFamily="18" charset="-122"/>
                <a:cs typeface="EB Garamond" pitchFamily="18" charset="-120"/>
              </a:rPr>
              <a:t>Marin Is an Aging County. Our Communities Are Changing.</a:t>
            </a:r>
            <a:endParaRPr lang="en-US" sz="2800" dirty="0"/>
          </a:p>
        </p:txBody>
      </p:sp>
      <p:sp>
        <p:nvSpPr>
          <p:cNvPr id="4" name="Shape 2"/>
          <p:cNvSpPr/>
          <p:nvPr/>
        </p:nvSpPr>
        <p:spPr>
          <a:xfrm>
            <a:off x="815975" y="2030016"/>
            <a:ext cx="3380284" cy="2221111"/>
          </a:xfrm>
          <a:prstGeom prst="roundRect">
            <a:avLst>
              <a:gd name="adj" fmla="val 4431"/>
            </a:avLst>
          </a:prstGeom>
          <a:solidFill>
            <a:srgbClr val="FDFCF8"/>
          </a:solidFill>
          <a:ln w="6350">
            <a:solidFill>
              <a:srgbClr val="DAD6CA"/>
            </a:solidFill>
            <a:prstDash val="solid"/>
          </a:ln>
        </p:spPr>
      </p:sp>
      <p:sp>
        <p:nvSpPr>
          <p:cNvPr id="5" name="Text 3"/>
          <p:cNvSpPr/>
          <p:nvPr/>
        </p:nvSpPr>
        <p:spPr>
          <a:xfrm>
            <a:off x="1073150" y="2287191"/>
            <a:ext cx="2951912" cy="838200"/>
          </a:xfrm>
          <a:prstGeom prst="rect">
            <a:avLst/>
          </a:prstGeom>
          <a:noFill/>
          <a:ln/>
        </p:spPr>
        <p:txBody>
          <a:bodyPr wrap="square" lIns="0" tIns="0" rIns="0" bIns="0" rtlCol="0" anchor="t">
            <a:normAutofit/>
          </a:bodyPr>
          <a:lstStyle/>
          <a:p>
            <a:pPr marL="0" indent="0" algn="l">
              <a:lnSpc>
                <a:spcPts val="6400"/>
              </a:lnSpc>
              <a:buNone/>
            </a:pPr>
            <a:r>
              <a:rPr lang="en-US" sz="6400" b="1" dirty="0">
                <a:solidFill>
                  <a:srgbClr val="2F7D57"/>
                </a:solidFill>
                <a:latin typeface="EB Garamond" pitchFamily="18" charset="0"/>
                <a:ea typeface="EB Garamond" pitchFamily="18" charset="-122"/>
                <a:cs typeface="EB Garamond" pitchFamily="18" charset="-120"/>
              </a:rPr>
              <a:t>87,000</a:t>
            </a:r>
            <a:endParaRPr lang="en-US" sz="6400" dirty="0"/>
          </a:p>
        </p:txBody>
      </p:sp>
      <p:sp>
        <p:nvSpPr>
          <p:cNvPr id="6" name="Text 4"/>
          <p:cNvSpPr/>
          <p:nvPr/>
        </p:nvSpPr>
        <p:spPr>
          <a:xfrm>
            <a:off x="1073150" y="3201591"/>
            <a:ext cx="2951912" cy="553641"/>
          </a:xfrm>
          <a:prstGeom prst="rect">
            <a:avLst/>
          </a:prstGeom>
          <a:noFill/>
          <a:ln/>
        </p:spPr>
        <p:txBody>
          <a:bodyPr wrap="square" lIns="0" tIns="0" rIns="0" bIns="0" rtlCol="0" anchor="t">
            <a:normAutofit/>
          </a:bodyPr>
          <a:lstStyle/>
          <a:p>
            <a:pPr marL="0" indent="0" algn="l">
              <a:lnSpc>
                <a:spcPts val="2080"/>
              </a:lnSpc>
              <a:buNone/>
            </a:pPr>
            <a:r>
              <a:rPr lang="en-US" sz="1600" dirty="0">
                <a:solidFill>
                  <a:srgbClr val="14213D"/>
                </a:solidFill>
                <a:latin typeface="Public Sans" pitchFamily="34" charset="0"/>
                <a:ea typeface="Public Sans" pitchFamily="34" charset="-122"/>
                <a:cs typeface="Public Sans" pitchFamily="34" charset="-120"/>
              </a:rPr>
              <a:t>adults age 60 and older live in Marin County</a:t>
            </a:r>
            <a:endParaRPr lang="en-US" sz="1600" dirty="0"/>
          </a:p>
        </p:txBody>
      </p:sp>
      <p:sp>
        <p:nvSpPr>
          <p:cNvPr id="7" name="Shape 5"/>
          <p:cNvSpPr/>
          <p:nvPr/>
        </p:nvSpPr>
        <p:spPr>
          <a:xfrm>
            <a:off x="4405809" y="2030016"/>
            <a:ext cx="3380333" cy="2221111"/>
          </a:xfrm>
          <a:prstGeom prst="roundRect">
            <a:avLst>
              <a:gd name="adj" fmla="val 4431"/>
            </a:avLst>
          </a:prstGeom>
          <a:solidFill>
            <a:srgbClr val="FDFCF8"/>
          </a:solidFill>
          <a:ln w="6350">
            <a:solidFill>
              <a:srgbClr val="DAD6CA"/>
            </a:solidFill>
            <a:prstDash val="solid"/>
          </a:ln>
        </p:spPr>
      </p:sp>
      <p:sp>
        <p:nvSpPr>
          <p:cNvPr id="8" name="Text 6"/>
          <p:cNvSpPr/>
          <p:nvPr/>
        </p:nvSpPr>
        <p:spPr>
          <a:xfrm>
            <a:off x="4662984" y="2287191"/>
            <a:ext cx="2951963" cy="838200"/>
          </a:xfrm>
          <a:prstGeom prst="rect">
            <a:avLst/>
          </a:prstGeom>
          <a:noFill/>
          <a:ln/>
        </p:spPr>
        <p:txBody>
          <a:bodyPr wrap="square" lIns="0" tIns="0" rIns="0" bIns="0" rtlCol="0" anchor="t">
            <a:normAutofit/>
          </a:bodyPr>
          <a:lstStyle/>
          <a:p>
            <a:pPr marL="0" indent="0" algn="l">
              <a:lnSpc>
                <a:spcPts val="6400"/>
              </a:lnSpc>
              <a:buNone/>
            </a:pPr>
            <a:r>
              <a:rPr lang="en-US" sz="6400" b="1" dirty="0">
                <a:solidFill>
                  <a:srgbClr val="2F7D57"/>
                </a:solidFill>
                <a:latin typeface="EB Garamond" pitchFamily="18" charset="0"/>
                <a:ea typeface="EB Garamond" pitchFamily="18" charset="-122"/>
                <a:cs typeface="EB Garamond" pitchFamily="18" charset="-120"/>
              </a:rPr>
              <a:t>18,000</a:t>
            </a:r>
            <a:endParaRPr lang="en-US" sz="6400" dirty="0"/>
          </a:p>
        </p:txBody>
      </p:sp>
      <p:sp>
        <p:nvSpPr>
          <p:cNvPr id="9" name="Text 7"/>
          <p:cNvSpPr/>
          <p:nvPr/>
        </p:nvSpPr>
        <p:spPr>
          <a:xfrm>
            <a:off x="4662984" y="3201591"/>
            <a:ext cx="2951963" cy="289520"/>
          </a:xfrm>
          <a:prstGeom prst="rect">
            <a:avLst/>
          </a:prstGeom>
          <a:noFill/>
          <a:ln/>
        </p:spPr>
        <p:txBody>
          <a:bodyPr wrap="square" lIns="0" tIns="0" rIns="0" bIns="0" rtlCol="0" anchor="t">
            <a:normAutofit/>
          </a:bodyPr>
          <a:lstStyle/>
          <a:p>
            <a:pPr marL="0" indent="0" algn="l">
              <a:lnSpc>
                <a:spcPts val="2080"/>
              </a:lnSpc>
              <a:buNone/>
            </a:pPr>
            <a:r>
              <a:rPr lang="en-US" sz="1600" dirty="0">
                <a:solidFill>
                  <a:srgbClr val="14213D"/>
                </a:solidFill>
                <a:latin typeface="Public Sans" pitchFamily="34" charset="0"/>
                <a:ea typeface="Public Sans" pitchFamily="34" charset="-122"/>
                <a:cs typeface="Public Sans" pitchFamily="34" charset="-120"/>
              </a:rPr>
              <a:t>of them are age 80 or older</a:t>
            </a:r>
            <a:endParaRPr lang="en-US" sz="1600" dirty="0"/>
          </a:p>
        </p:txBody>
      </p:sp>
      <p:sp>
        <p:nvSpPr>
          <p:cNvPr id="10" name="Shape 8"/>
          <p:cNvSpPr/>
          <p:nvPr/>
        </p:nvSpPr>
        <p:spPr>
          <a:xfrm>
            <a:off x="7995692" y="2030016"/>
            <a:ext cx="3380333" cy="2221111"/>
          </a:xfrm>
          <a:prstGeom prst="roundRect">
            <a:avLst>
              <a:gd name="adj" fmla="val 4431"/>
            </a:avLst>
          </a:prstGeom>
          <a:solidFill>
            <a:srgbClr val="FDFCF8"/>
          </a:solidFill>
          <a:ln w="6350">
            <a:solidFill>
              <a:srgbClr val="DAD6CA"/>
            </a:solidFill>
            <a:prstDash val="solid"/>
          </a:ln>
        </p:spPr>
      </p:sp>
      <p:sp>
        <p:nvSpPr>
          <p:cNvPr id="11" name="Text 9"/>
          <p:cNvSpPr/>
          <p:nvPr/>
        </p:nvSpPr>
        <p:spPr>
          <a:xfrm>
            <a:off x="8252867" y="2287191"/>
            <a:ext cx="2951963" cy="838200"/>
          </a:xfrm>
          <a:prstGeom prst="rect">
            <a:avLst/>
          </a:prstGeom>
          <a:noFill/>
          <a:ln/>
        </p:spPr>
        <p:txBody>
          <a:bodyPr wrap="square" lIns="0" tIns="0" rIns="0" bIns="0" rtlCol="0" anchor="t">
            <a:normAutofit/>
          </a:bodyPr>
          <a:lstStyle/>
          <a:p>
            <a:pPr marL="0" indent="0" algn="l">
              <a:lnSpc>
                <a:spcPts val="6400"/>
              </a:lnSpc>
              <a:buNone/>
            </a:pPr>
            <a:r>
              <a:rPr lang="en-US" sz="6400" b="1" dirty="0">
                <a:solidFill>
                  <a:srgbClr val="2F7D57"/>
                </a:solidFill>
                <a:latin typeface="EB Garamond" pitchFamily="18" charset="0"/>
                <a:ea typeface="EB Garamond" pitchFamily="18" charset="-122"/>
                <a:cs typeface="EB Garamond" pitchFamily="18" charset="-120"/>
              </a:rPr>
              <a:t>14%</a:t>
            </a:r>
            <a:endParaRPr lang="en-US" sz="6400" dirty="0"/>
          </a:p>
        </p:txBody>
      </p:sp>
      <p:sp>
        <p:nvSpPr>
          <p:cNvPr id="12" name="Text 10"/>
          <p:cNvSpPr/>
          <p:nvPr/>
        </p:nvSpPr>
        <p:spPr>
          <a:xfrm>
            <a:off x="8252867" y="3201591"/>
            <a:ext cx="2951963" cy="817761"/>
          </a:xfrm>
          <a:prstGeom prst="rect">
            <a:avLst/>
          </a:prstGeom>
          <a:noFill/>
          <a:ln/>
        </p:spPr>
        <p:txBody>
          <a:bodyPr wrap="square" lIns="0" tIns="0" rIns="0" bIns="0" rtlCol="0" anchor="t">
            <a:normAutofit/>
          </a:bodyPr>
          <a:lstStyle/>
          <a:p>
            <a:pPr marL="0" indent="0" algn="l">
              <a:lnSpc>
                <a:spcPts val="2080"/>
              </a:lnSpc>
              <a:buNone/>
            </a:pPr>
            <a:r>
              <a:rPr lang="en-US" sz="1600" dirty="0">
                <a:solidFill>
                  <a:srgbClr val="14213D"/>
                </a:solidFill>
                <a:latin typeface="Public Sans" pitchFamily="34" charset="0"/>
                <a:ea typeface="Public Sans" pitchFamily="34" charset="-122"/>
                <a:cs typeface="Public Sans" pitchFamily="34" charset="-120"/>
              </a:rPr>
              <a:t>projected share of Marin’s population age 80+ by 2040, up from 7% in 2025</a:t>
            </a:r>
            <a:endParaRPr lang="en-US" sz="1600" dirty="0"/>
          </a:p>
        </p:txBody>
      </p:sp>
      <p:sp>
        <p:nvSpPr>
          <p:cNvPr id="13" name="Text 11"/>
          <p:cNvSpPr/>
          <p:nvPr/>
        </p:nvSpPr>
        <p:spPr>
          <a:xfrm>
            <a:off x="812800" y="4559102"/>
            <a:ext cx="10883392" cy="594320"/>
          </a:xfrm>
          <a:prstGeom prst="rect">
            <a:avLst/>
          </a:prstGeom>
          <a:noFill/>
          <a:ln/>
        </p:spPr>
        <p:txBody>
          <a:bodyPr wrap="square" lIns="0" tIns="0" rIns="0" bIns="0" rtlCol="0" anchor="t">
            <a:normAutofit/>
          </a:bodyPr>
          <a:lstStyle/>
          <a:p>
            <a:pPr marL="0" indent="0" algn="l">
              <a:lnSpc>
                <a:spcPts val="2240"/>
              </a:lnSpc>
              <a:buNone/>
            </a:pPr>
            <a:r>
              <a:rPr lang="en-US" sz="1600" dirty="0">
                <a:solidFill>
                  <a:srgbClr val="EBDACB"/>
                </a:solidFill>
                <a:latin typeface="Public Sans" pitchFamily="34" charset="0"/>
                <a:ea typeface="Public Sans" pitchFamily="34" charset="-122"/>
                <a:cs typeface="Public Sans" pitchFamily="34" charset="-120"/>
              </a:rPr>
              <a:t>Adults 60 and older are about one third of Marin’s population. Their needs will increasingly shape local decisions on housing, transportation, emergency preparedness, health services, and community engagement.</a:t>
            </a:r>
            <a:endParaRPr lang="en-US" sz="1600" dirty="0"/>
          </a:p>
        </p:txBody>
      </p:sp>
      <p:sp>
        <p:nvSpPr>
          <p:cNvPr id="14" name="Text 12"/>
          <p:cNvSpPr/>
          <p:nvPr/>
        </p:nvSpPr>
        <p:spPr>
          <a:xfrm>
            <a:off x="812800" y="6238280"/>
            <a:ext cx="10883392" cy="238720"/>
          </a:xfrm>
          <a:prstGeom prst="rect">
            <a:avLst/>
          </a:prstGeom>
          <a:noFill/>
          <a:ln/>
        </p:spPr>
        <p:txBody>
          <a:bodyPr wrap="square" lIns="0" tIns="0" rIns="0" bIns="0" rtlCol="0" anchor="t">
            <a:normAutofit/>
          </a:bodyPr>
          <a:lstStyle/>
          <a:p>
            <a:pPr marL="0" indent="0" algn="l">
              <a:lnSpc>
                <a:spcPts val="1680"/>
              </a:lnSpc>
              <a:buNone/>
            </a:pPr>
            <a:r>
              <a:rPr lang="en-US" sz="1200" dirty="0">
                <a:solidFill>
                  <a:srgbClr val="E3CDB9"/>
                </a:solidFill>
                <a:latin typeface="Public Sans" pitchFamily="34" charset="0"/>
                <a:ea typeface="Public Sans" pitchFamily="34" charset="-122"/>
                <a:cs typeface="Public Sans" pitchFamily="34" charset="-120"/>
              </a:rPr>
              <a:t>Source: California Department of Aging, 2025 Profile of Older Adults: Marin County.</a:t>
            </a:r>
            <a:endParaRPr lang="en-US" sz="12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203E70"/>
        </a:solidFill>
        <a:effectLst/>
      </p:bgPr>
    </p:bg>
    <p:spTree>
      <p:nvGrpSpPr>
        <p:cNvPr id="1" name=""/>
        <p:cNvGrpSpPr/>
        <p:nvPr/>
      </p:nvGrpSpPr>
      <p:grpSpPr>
        <a:xfrm>
          <a:off x="0" y="0"/>
          <a:ext cx="0" cy="0"/>
          <a:chOff x="0" y="0"/>
          <a:chExt cx="0" cy="0"/>
        </a:xfrm>
      </p:grpSpPr>
      <p:sp>
        <p:nvSpPr>
          <p:cNvPr id="2" name="Text 0"/>
          <p:cNvSpPr>
            <a:spLocks noGrp="1"/>
          </p:cNvSpPr>
          <p:nvPr>
            <p:ph type="title"/>
          </p:nvPr>
        </p:nvSpPr>
        <p:spPr>
          <a:xfrm>
            <a:off x="812800" y="812800"/>
            <a:ext cx="10883392" cy="416520"/>
          </a:xfrm>
          <a:prstGeom prst="rect">
            <a:avLst/>
          </a:prstGeom>
          <a:noFill/>
          <a:ln/>
        </p:spPr>
        <p:txBody>
          <a:bodyPr wrap="square" lIns="0" tIns="0" rIns="0" bIns="0" rtlCol="0" anchor="t">
            <a:normAutofit/>
          </a:bodyPr>
          <a:lstStyle/>
          <a:p>
            <a:pPr marL="0" indent="0" algn="l">
              <a:lnSpc>
                <a:spcPts val="3080"/>
              </a:lnSpc>
              <a:buNone/>
            </a:pPr>
            <a:r>
              <a:rPr lang="en-US" sz="2800" b="1" i="0" dirty="0">
                <a:solidFill>
                  <a:srgbClr val="F6F4EE"/>
                </a:solidFill>
                <a:latin typeface="EB Garamond" pitchFamily="18" charset="0"/>
                <a:ea typeface="EB Garamond" pitchFamily="18" charset="-122"/>
                <a:cs typeface="EB Garamond" pitchFamily="18" charset="-120"/>
              </a:rPr>
              <a:t>Marin’s Affluence Can Hide Significant Economic Hardship</a:t>
            </a:r>
            <a:endParaRPr lang="en-US" sz="2800" dirty="0"/>
          </a:p>
        </p:txBody>
      </p:sp>
      <p:sp>
        <p:nvSpPr>
          <p:cNvPr id="3" name="Shape 1"/>
          <p:cNvSpPr/>
          <p:nvPr/>
        </p:nvSpPr>
        <p:spPr>
          <a:xfrm>
            <a:off x="815975" y="1410295"/>
            <a:ext cx="3380284" cy="4159448"/>
          </a:xfrm>
          <a:prstGeom prst="roundRect">
            <a:avLst>
              <a:gd name="adj" fmla="val 2912"/>
            </a:avLst>
          </a:prstGeom>
          <a:solidFill>
            <a:srgbClr val="2B4C85"/>
          </a:solidFill>
          <a:ln w="6350">
            <a:solidFill>
              <a:srgbClr val="3F63A0"/>
            </a:solidFill>
            <a:prstDash val="solid"/>
          </a:ln>
        </p:spPr>
      </p:sp>
      <p:sp>
        <p:nvSpPr>
          <p:cNvPr id="4" name="Text 2"/>
          <p:cNvSpPr/>
          <p:nvPr/>
        </p:nvSpPr>
        <p:spPr>
          <a:xfrm>
            <a:off x="1047750" y="1642070"/>
            <a:ext cx="3004236" cy="269230"/>
          </a:xfrm>
          <a:prstGeom prst="rect">
            <a:avLst/>
          </a:prstGeom>
          <a:noFill/>
          <a:ln/>
        </p:spPr>
        <p:txBody>
          <a:bodyPr wrap="square" lIns="0" tIns="0" rIns="0" bIns="0" rtlCol="0" anchor="t">
            <a:normAutofit/>
          </a:bodyPr>
          <a:lstStyle/>
          <a:p>
            <a:pPr marL="0" indent="0" algn="l">
              <a:lnSpc>
                <a:spcPts val="1920"/>
              </a:lnSpc>
              <a:buNone/>
            </a:pPr>
            <a:r>
              <a:rPr lang="en-US" sz="1600" b="1" dirty="0">
                <a:solidFill>
                  <a:srgbClr val="F6F4EE"/>
                </a:solidFill>
                <a:latin typeface="Public Sans" pitchFamily="34" charset="0"/>
                <a:ea typeface="Public Sans" pitchFamily="34" charset="-122"/>
                <a:cs typeface="Public Sans" pitchFamily="34" charset="-120"/>
              </a:rPr>
              <a:t>Housing costs</a:t>
            </a:r>
            <a:endParaRPr lang="en-US" sz="1600" dirty="0"/>
          </a:p>
        </p:txBody>
      </p:sp>
      <p:sp>
        <p:nvSpPr>
          <p:cNvPr id="5" name="Text 3"/>
          <p:cNvSpPr/>
          <p:nvPr/>
        </p:nvSpPr>
        <p:spPr>
          <a:xfrm>
            <a:off x="1047750" y="1911300"/>
            <a:ext cx="3004236" cy="223490"/>
          </a:xfrm>
          <a:prstGeom prst="rect">
            <a:avLst/>
          </a:prstGeom>
          <a:noFill/>
          <a:ln/>
        </p:spPr>
        <p:txBody>
          <a:bodyPr wrap="square" lIns="0" tIns="0" rIns="0" bIns="0" rtlCol="0" anchor="t">
            <a:normAutofit/>
          </a:bodyPr>
          <a:lstStyle/>
          <a:p>
            <a:pPr marL="0" indent="0" algn="l">
              <a:lnSpc>
                <a:spcPts val="1560"/>
              </a:lnSpc>
              <a:buNone/>
            </a:pPr>
            <a:r>
              <a:rPr lang="en-US" sz="1200" dirty="0">
                <a:solidFill>
                  <a:srgbClr val="AEBBD2"/>
                </a:solidFill>
                <a:latin typeface="Public Sans" pitchFamily="34" charset="0"/>
                <a:ea typeface="Public Sans" pitchFamily="34" charset="-122"/>
                <a:cs typeface="Public Sans" pitchFamily="34" charset="-120"/>
              </a:rPr>
              <a:t>County of Marin, 2023</a:t>
            </a:r>
            <a:endParaRPr lang="en-US" sz="1200" dirty="0"/>
          </a:p>
        </p:txBody>
      </p:sp>
      <p:sp>
        <p:nvSpPr>
          <p:cNvPr id="6" name="Text 4"/>
          <p:cNvSpPr/>
          <p:nvPr/>
        </p:nvSpPr>
        <p:spPr>
          <a:xfrm>
            <a:off x="1047750" y="2236391"/>
            <a:ext cx="3004236" cy="416520"/>
          </a:xfrm>
          <a:prstGeom prst="rect">
            <a:avLst/>
          </a:prstGeom>
          <a:noFill/>
          <a:ln/>
        </p:spPr>
        <p:txBody>
          <a:bodyPr wrap="square" lIns="0" tIns="0" rIns="0" bIns="0" rtlCol="0" anchor="t">
            <a:normAutofit/>
          </a:bodyPr>
          <a:lstStyle/>
          <a:p>
            <a:pPr marL="0" indent="0" algn="l">
              <a:lnSpc>
                <a:spcPts val="3080"/>
              </a:lnSpc>
              <a:buNone/>
            </a:pPr>
            <a:r>
              <a:rPr lang="en-US" sz="2800" b="1" dirty="0">
                <a:solidFill>
                  <a:srgbClr val="8FD1A8"/>
                </a:solidFill>
                <a:latin typeface="EB Garamond" pitchFamily="18" charset="0"/>
                <a:ea typeface="EB Garamond" pitchFamily="18" charset="-122"/>
                <a:cs typeface="EB Garamond" pitchFamily="18" charset="-120"/>
              </a:rPr>
              <a:t>56%</a:t>
            </a:r>
            <a:endParaRPr lang="en-US" sz="2800" dirty="0"/>
          </a:p>
        </p:txBody>
      </p:sp>
      <p:sp>
        <p:nvSpPr>
          <p:cNvPr id="7" name="Text 5"/>
          <p:cNvSpPr/>
          <p:nvPr/>
        </p:nvSpPr>
        <p:spPr>
          <a:xfrm>
            <a:off x="1047750" y="2665611"/>
            <a:ext cx="3004236" cy="471091"/>
          </a:xfrm>
          <a:prstGeom prst="rect">
            <a:avLst/>
          </a:prstGeom>
          <a:noFill/>
          <a:ln/>
        </p:spPr>
        <p:txBody>
          <a:bodyPr wrap="square" lIns="0" tIns="0" rIns="0" bIns="0" rtlCol="0" anchor="t">
            <a:normAutofit/>
          </a:bodyPr>
          <a:lstStyle/>
          <a:p>
            <a:pPr marL="0" indent="0" algn="l">
              <a:lnSpc>
                <a:spcPts val="1755"/>
              </a:lnSpc>
              <a:buNone/>
            </a:pPr>
            <a:r>
              <a:rPr lang="en-US" sz="1300" dirty="0">
                <a:solidFill>
                  <a:srgbClr val="C9D3E3"/>
                </a:solidFill>
                <a:latin typeface="Public Sans" pitchFamily="34" charset="0"/>
                <a:ea typeface="Public Sans" pitchFamily="34" charset="-122"/>
                <a:cs typeface="Public Sans" pitchFamily="34" charset="-120"/>
              </a:rPr>
              <a:t>of older renters spend over 30% of income on rent</a:t>
            </a:r>
            <a:endParaRPr lang="en-US" sz="1300" dirty="0"/>
          </a:p>
        </p:txBody>
      </p:sp>
      <p:sp>
        <p:nvSpPr>
          <p:cNvPr id="8" name="Text 6"/>
          <p:cNvSpPr/>
          <p:nvPr/>
        </p:nvSpPr>
        <p:spPr>
          <a:xfrm>
            <a:off x="1047750" y="3238302"/>
            <a:ext cx="3004236" cy="416520"/>
          </a:xfrm>
          <a:prstGeom prst="rect">
            <a:avLst/>
          </a:prstGeom>
          <a:noFill/>
          <a:ln/>
        </p:spPr>
        <p:txBody>
          <a:bodyPr wrap="square" lIns="0" tIns="0" rIns="0" bIns="0" rtlCol="0" anchor="t">
            <a:normAutofit/>
          </a:bodyPr>
          <a:lstStyle/>
          <a:p>
            <a:pPr marL="0" indent="0" algn="l">
              <a:lnSpc>
                <a:spcPts val="3080"/>
              </a:lnSpc>
              <a:buNone/>
            </a:pPr>
            <a:r>
              <a:rPr lang="en-US" sz="2800" b="1" dirty="0">
                <a:solidFill>
                  <a:srgbClr val="8FD1A8"/>
                </a:solidFill>
                <a:latin typeface="EB Garamond" pitchFamily="18" charset="0"/>
                <a:ea typeface="EB Garamond" pitchFamily="18" charset="-122"/>
                <a:cs typeface="EB Garamond" pitchFamily="18" charset="-120"/>
              </a:rPr>
              <a:t>35%</a:t>
            </a:r>
            <a:endParaRPr lang="en-US" sz="2800" dirty="0"/>
          </a:p>
        </p:txBody>
      </p:sp>
      <p:sp>
        <p:nvSpPr>
          <p:cNvPr id="9" name="Text 7"/>
          <p:cNvSpPr/>
          <p:nvPr/>
        </p:nvSpPr>
        <p:spPr>
          <a:xfrm>
            <a:off x="1047750" y="3667522"/>
            <a:ext cx="3004236" cy="471091"/>
          </a:xfrm>
          <a:prstGeom prst="rect">
            <a:avLst/>
          </a:prstGeom>
          <a:noFill/>
          <a:ln/>
        </p:spPr>
        <p:txBody>
          <a:bodyPr wrap="square" lIns="0" tIns="0" rIns="0" bIns="0" rtlCol="0" anchor="t">
            <a:normAutofit/>
          </a:bodyPr>
          <a:lstStyle/>
          <a:p>
            <a:pPr marL="0" indent="0" algn="l">
              <a:lnSpc>
                <a:spcPts val="1755"/>
              </a:lnSpc>
              <a:buNone/>
            </a:pPr>
            <a:r>
              <a:rPr lang="en-US" sz="1300" dirty="0">
                <a:solidFill>
                  <a:srgbClr val="C9D3E3"/>
                </a:solidFill>
                <a:latin typeface="Public Sans" pitchFamily="34" charset="0"/>
                <a:ea typeface="Public Sans" pitchFamily="34" charset="-122"/>
                <a:cs typeface="Public Sans" pitchFamily="34" charset="-120"/>
              </a:rPr>
              <a:t>of older homeowners spend over 30% on housing costs</a:t>
            </a:r>
            <a:endParaRPr lang="en-US" sz="1300" dirty="0"/>
          </a:p>
        </p:txBody>
      </p:sp>
      <p:sp>
        <p:nvSpPr>
          <p:cNvPr id="10" name="Text 8"/>
          <p:cNvSpPr/>
          <p:nvPr/>
        </p:nvSpPr>
        <p:spPr>
          <a:xfrm>
            <a:off x="1047750" y="4240213"/>
            <a:ext cx="3004236" cy="416520"/>
          </a:xfrm>
          <a:prstGeom prst="rect">
            <a:avLst/>
          </a:prstGeom>
          <a:noFill/>
          <a:ln/>
        </p:spPr>
        <p:txBody>
          <a:bodyPr wrap="square" lIns="0" tIns="0" rIns="0" bIns="0" rtlCol="0" anchor="t">
            <a:normAutofit/>
          </a:bodyPr>
          <a:lstStyle/>
          <a:p>
            <a:pPr marL="0" indent="0" algn="l">
              <a:lnSpc>
                <a:spcPts val="3080"/>
              </a:lnSpc>
              <a:buNone/>
            </a:pPr>
            <a:r>
              <a:rPr lang="en-US" sz="2800" b="1" dirty="0">
                <a:solidFill>
                  <a:srgbClr val="8FD1A8"/>
                </a:solidFill>
                <a:latin typeface="EB Garamond" pitchFamily="18" charset="0"/>
                <a:ea typeface="EB Garamond" pitchFamily="18" charset="-122"/>
                <a:cs typeface="EB Garamond" pitchFamily="18" charset="-120"/>
              </a:rPr>
              <a:t>15,000</a:t>
            </a:r>
            <a:endParaRPr lang="en-US" sz="2800" dirty="0"/>
          </a:p>
        </p:txBody>
      </p:sp>
      <p:sp>
        <p:nvSpPr>
          <p:cNvPr id="11" name="Text 9"/>
          <p:cNvSpPr/>
          <p:nvPr/>
        </p:nvSpPr>
        <p:spPr>
          <a:xfrm>
            <a:off x="1047750" y="4669433"/>
            <a:ext cx="3004236" cy="693936"/>
          </a:xfrm>
          <a:prstGeom prst="rect">
            <a:avLst/>
          </a:prstGeom>
          <a:noFill/>
          <a:ln/>
        </p:spPr>
        <p:txBody>
          <a:bodyPr wrap="square" lIns="0" tIns="0" rIns="0" bIns="0" rtlCol="0" anchor="t">
            <a:normAutofit/>
          </a:bodyPr>
          <a:lstStyle/>
          <a:p>
            <a:pPr marL="0" indent="0" algn="l">
              <a:lnSpc>
                <a:spcPts val="1755"/>
              </a:lnSpc>
              <a:buNone/>
            </a:pPr>
            <a:r>
              <a:rPr lang="en-US" sz="1300" dirty="0">
                <a:solidFill>
                  <a:srgbClr val="C9D3E3"/>
                </a:solidFill>
                <a:latin typeface="Public Sans" pitchFamily="34" charset="0"/>
                <a:ea typeface="Public Sans" pitchFamily="34" charset="-122"/>
                <a:cs typeface="Public Sans" pitchFamily="34" charset="-120"/>
              </a:rPr>
              <a:t>older adults estimated to fall between Medi-Cal eligibility and economic security</a:t>
            </a:r>
            <a:endParaRPr lang="en-US" sz="1300" dirty="0"/>
          </a:p>
        </p:txBody>
      </p:sp>
      <p:sp>
        <p:nvSpPr>
          <p:cNvPr id="12" name="Shape 10"/>
          <p:cNvSpPr/>
          <p:nvPr/>
        </p:nvSpPr>
        <p:spPr>
          <a:xfrm>
            <a:off x="4405809" y="1410295"/>
            <a:ext cx="3380333" cy="4159448"/>
          </a:xfrm>
          <a:prstGeom prst="roundRect">
            <a:avLst>
              <a:gd name="adj" fmla="val 2912"/>
            </a:avLst>
          </a:prstGeom>
          <a:solidFill>
            <a:srgbClr val="2B4C85"/>
          </a:solidFill>
          <a:ln w="6350">
            <a:solidFill>
              <a:srgbClr val="3F63A0"/>
            </a:solidFill>
            <a:prstDash val="solid"/>
          </a:ln>
        </p:spPr>
      </p:sp>
      <p:sp>
        <p:nvSpPr>
          <p:cNvPr id="13" name="Text 11"/>
          <p:cNvSpPr/>
          <p:nvPr/>
        </p:nvSpPr>
        <p:spPr>
          <a:xfrm>
            <a:off x="4637584" y="1642070"/>
            <a:ext cx="3004287" cy="269230"/>
          </a:xfrm>
          <a:prstGeom prst="rect">
            <a:avLst/>
          </a:prstGeom>
          <a:noFill/>
          <a:ln/>
        </p:spPr>
        <p:txBody>
          <a:bodyPr wrap="square" lIns="0" tIns="0" rIns="0" bIns="0" rtlCol="0" anchor="t">
            <a:normAutofit/>
          </a:bodyPr>
          <a:lstStyle/>
          <a:p>
            <a:pPr marL="0" indent="0" algn="l">
              <a:lnSpc>
                <a:spcPts val="1920"/>
              </a:lnSpc>
              <a:buNone/>
            </a:pPr>
            <a:r>
              <a:rPr lang="en-US" sz="1600" b="1" dirty="0">
                <a:solidFill>
                  <a:srgbClr val="F6F4EE"/>
                </a:solidFill>
                <a:latin typeface="Public Sans" pitchFamily="34" charset="0"/>
                <a:ea typeface="Public Sans" pitchFamily="34" charset="-122"/>
                <a:cs typeface="Public Sans" pitchFamily="34" charset="-120"/>
              </a:rPr>
              <a:t>Financial worry</a:t>
            </a:r>
            <a:endParaRPr lang="en-US" sz="1600" dirty="0"/>
          </a:p>
        </p:txBody>
      </p:sp>
      <p:sp>
        <p:nvSpPr>
          <p:cNvPr id="14" name="Text 12"/>
          <p:cNvSpPr/>
          <p:nvPr/>
        </p:nvSpPr>
        <p:spPr>
          <a:xfrm>
            <a:off x="4637584" y="1911300"/>
            <a:ext cx="3004287" cy="421580"/>
          </a:xfrm>
          <a:prstGeom prst="rect">
            <a:avLst/>
          </a:prstGeom>
          <a:noFill/>
          <a:ln/>
        </p:spPr>
        <p:txBody>
          <a:bodyPr wrap="square" lIns="0" tIns="0" rIns="0" bIns="0" rtlCol="0" anchor="t">
            <a:normAutofit/>
          </a:bodyPr>
          <a:lstStyle/>
          <a:p>
            <a:pPr marL="0" indent="0" algn="l">
              <a:lnSpc>
                <a:spcPts val="1560"/>
              </a:lnSpc>
              <a:buNone/>
            </a:pPr>
            <a:r>
              <a:rPr lang="en-US" sz="1200" dirty="0">
                <a:solidFill>
                  <a:srgbClr val="AEBBD2"/>
                </a:solidFill>
                <a:latin typeface="Public Sans" pitchFamily="34" charset="0"/>
                <a:ea typeface="Public Sans" pitchFamily="34" charset="-122"/>
                <a:cs typeface="Public Sans" pitchFamily="34" charset="-120"/>
              </a:rPr>
              <a:t>Older Adults Needs Assessment, 2019 to 2023</a:t>
            </a:r>
            <a:endParaRPr lang="en-US" sz="1200" dirty="0"/>
          </a:p>
        </p:txBody>
      </p:sp>
      <p:sp>
        <p:nvSpPr>
          <p:cNvPr id="15" name="Text 13"/>
          <p:cNvSpPr/>
          <p:nvPr/>
        </p:nvSpPr>
        <p:spPr>
          <a:xfrm>
            <a:off x="4637584" y="2434481"/>
            <a:ext cx="3004287" cy="416520"/>
          </a:xfrm>
          <a:prstGeom prst="rect">
            <a:avLst/>
          </a:prstGeom>
          <a:noFill/>
          <a:ln/>
        </p:spPr>
        <p:txBody>
          <a:bodyPr wrap="square" lIns="0" tIns="0" rIns="0" bIns="0" rtlCol="0" anchor="t">
            <a:normAutofit/>
          </a:bodyPr>
          <a:lstStyle/>
          <a:p>
            <a:pPr marL="0" indent="0" algn="l">
              <a:lnSpc>
                <a:spcPts val="3080"/>
              </a:lnSpc>
              <a:buNone/>
            </a:pPr>
            <a:r>
              <a:rPr lang="en-US" sz="2800" b="1" dirty="0">
                <a:solidFill>
                  <a:srgbClr val="8FD1A8"/>
                </a:solidFill>
                <a:latin typeface="EB Garamond" pitchFamily="18" charset="0"/>
                <a:ea typeface="EB Garamond" pitchFamily="18" charset="-122"/>
                <a:cs typeface="EB Garamond" pitchFamily="18" charset="-120"/>
              </a:rPr>
              <a:t>10% to 20%</a:t>
            </a:r>
            <a:endParaRPr lang="en-US" sz="2800" dirty="0"/>
          </a:p>
        </p:txBody>
      </p:sp>
      <p:sp>
        <p:nvSpPr>
          <p:cNvPr id="16" name="Text 14"/>
          <p:cNvSpPr/>
          <p:nvPr/>
        </p:nvSpPr>
        <p:spPr>
          <a:xfrm>
            <a:off x="4637584" y="2863701"/>
            <a:ext cx="3004287" cy="471091"/>
          </a:xfrm>
          <a:prstGeom prst="rect">
            <a:avLst/>
          </a:prstGeom>
          <a:noFill/>
          <a:ln/>
        </p:spPr>
        <p:txBody>
          <a:bodyPr wrap="square" lIns="0" tIns="0" rIns="0" bIns="0" rtlCol="0" anchor="t">
            <a:normAutofit/>
          </a:bodyPr>
          <a:lstStyle/>
          <a:p>
            <a:pPr marL="0" indent="0" algn="l">
              <a:lnSpc>
                <a:spcPts val="1755"/>
              </a:lnSpc>
              <a:buNone/>
            </a:pPr>
            <a:r>
              <a:rPr lang="en-US" sz="1300" dirty="0">
                <a:solidFill>
                  <a:srgbClr val="C9D3E3"/>
                </a:solidFill>
                <a:latin typeface="Public Sans" pitchFamily="34" charset="0"/>
                <a:ea typeface="Public Sans" pitchFamily="34" charset="-122"/>
                <a:cs typeface="Public Sans" pitchFamily="34" charset="-120"/>
              </a:rPr>
              <a:t>highest concern about affording rent or a mortgage</a:t>
            </a:r>
            <a:endParaRPr lang="en-US" sz="1300" dirty="0"/>
          </a:p>
        </p:txBody>
      </p:sp>
      <p:sp>
        <p:nvSpPr>
          <p:cNvPr id="17" name="Text 15"/>
          <p:cNvSpPr/>
          <p:nvPr/>
        </p:nvSpPr>
        <p:spPr>
          <a:xfrm>
            <a:off x="4637584" y="3436392"/>
            <a:ext cx="3004287" cy="416520"/>
          </a:xfrm>
          <a:prstGeom prst="rect">
            <a:avLst/>
          </a:prstGeom>
          <a:noFill/>
          <a:ln/>
        </p:spPr>
        <p:txBody>
          <a:bodyPr wrap="square" lIns="0" tIns="0" rIns="0" bIns="0" rtlCol="0" anchor="t">
            <a:normAutofit/>
          </a:bodyPr>
          <a:lstStyle/>
          <a:p>
            <a:pPr marL="0" indent="0" algn="l">
              <a:lnSpc>
                <a:spcPts val="3080"/>
              </a:lnSpc>
              <a:buNone/>
            </a:pPr>
            <a:r>
              <a:rPr lang="en-US" sz="2800" b="1" dirty="0">
                <a:solidFill>
                  <a:srgbClr val="8FD1A8"/>
                </a:solidFill>
                <a:latin typeface="EB Garamond" pitchFamily="18" charset="0"/>
                <a:ea typeface="EB Garamond" pitchFamily="18" charset="-122"/>
                <a:cs typeface="EB Garamond" pitchFamily="18" charset="-120"/>
              </a:rPr>
              <a:t>13% to 29%</a:t>
            </a:r>
            <a:endParaRPr lang="en-US" sz="2800" dirty="0"/>
          </a:p>
        </p:txBody>
      </p:sp>
      <p:sp>
        <p:nvSpPr>
          <p:cNvPr id="18" name="Text 16"/>
          <p:cNvSpPr/>
          <p:nvPr/>
        </p:nvSpPr>
        <p:spPr>
          <a:xfrm>
            <a:off x="4637584" y="3865612"/>
            <a:ext cx="3004287" cy="248245"/>
          </a:xfrm>
          <a:prstGeom prst="rect">
            <a:avLst/>
          </a:prstGeom>
          <a:noFill/>
          <a:ln/>
        </p:spPr>
        <p:txBody>
          <a:bodyPr wrap="square" lIns="0" tIns="0" rIns="0" bIns="0" rtlCol="0" anchor="t">
            <a:normAutofit/>
          </a:bodyPr>
          <a:lstStyle/>
          <a:p>
            <a:pPr marL="0" indent="0" algn="l">
              <a:lnSpc>
                <a:spcPts val="1755"/>
              </a:lnSpc>
              <a:buNone/>
            </a:pPr>
            <a:r>
              <a:rPr lang="en-US" sz="1300" dirty="0">
                <a:solidFill>
                  <a:srgbClr val="C9D3E3"/>
                </a:solidFill>
                <a:latin typeface="Public Sans" pitchFamily="34" charset="0"/>
                <a:ea typeface="Public Sans" pitchFamily="34" charset="-122"/>
                <a:cs typeface="Public Sans" pitchFamily="34" charset="-120"/>
              </a:rPr>
              <a:t>concern about financial security</a:t>
            </a:r>
            <a:endParaRPr lang="en-US" sz="1300" dirty="0"/>
          </a:p>
        </p:txBody>
      </p:sp>
      <p:sp>
        <p:nvSpPr>
          <p:cNvPr id="19" name="Shape 17"/>
          <p:cNvSpPr/>
          <p:nvPr/>
        </p:nvSpPr>
        <p:spPr>
          <a:xfrm>
            <a:off x="4637584" y="4218632"/>
            <a:ext cx="2916783" cy="0"/>
          </a:xfrm>
          <a:prstGeom prst="line">
            <a:avLst/>
          </a:prstGeom>
          <a:noFill/>
          <a:ln w="6350">
            <a:solidFill>
              <a:srgbClr val="3F63A0"/>
            </a:solidFill>
            <a:prstDash val="solid"/>
          </a:ln>
        </p:spPr>
      </p:sp>
      <p:sp>
        <p:nvSpPr>
          <p:cNvPr id="20" name="Text 18"/>
          <p:cNvSpPr/>
          <p:nvPr/>
        </p:nvSpPr>
        <p:spPr>
          <a:xfrm>
            <a:off x="4637584" y="4323407"/>
            <a:ext cx="3004287" cy="693936"/>
          </a:xfrm>
          <a:prstGeom prst="rect">
            <a:avLst/>
          </a:prstGeom>
          <a:noFill/>
          <a:ln/>
        </p:spPr>
        <p:txBody>
          <a:bodyPr wrap="square" lIns="0" tIns="0" rIns="0" bIns="0" rtlCol="0" anchor="t">
            <a:normAutofit/>
          </a:bodyPr>
          <a:lstStyle/>
          <a:p>
            <a:pPr marL="0" indent="0" algn="l">
              <a:lnSpc>
                <a:spcPts val="1755"/>
              </a:lnSpc>
              <a:buNone/>
            </a:pPr>
            <a:endParaRPr lang="en-US" sz="1300" dirty="0"/>
          </a:p>
        </p:txBody>
      </p:sp>
      <p:sp>
        <p:nvSpPr>
          <p:cNvPr id="21" name="Shape 19"/>
          <p:cNvSpPr/>
          <p:nvPr/>
        </p:nvSpPr>
        <p:spPr>
          <a:xfrm>
            <a:off x="7995692" y="1410295"/>
            <a:ext cx="3380333" cy="4159448"/>
          </a:xfrm>
          <a:prstGeom prst="roundRect">
            <a:avLst>
              <a:gd name="adj" fmla="val 2912"/>
            </a:avLst>
          </a:prstGeom>
          <a:solidFill>
            <a:srgbClr val="2B4C85"/>
          </a:solidFill>
          <a:ln w="6350">
            <a:solidFill>
              <a:srgbClr val="3F63A0"/>
            </a:solidFill>
            <a:prstDash val="solid"/>
          </a:ln>
        </p:spPr>
      </p:sp>
      <p:sp>
        <p:nvSpPr>
          <p:cNvPr id="22" name="Text 20"/>
          <p:cNvSpPr/>
          <p:nvPr/>
        </p:nvSpPr>
        <p:spPr>
          <a:xfrm>
            <a:off x="8227467" y="1642070"/>
            <a:ext cx="3004287" cy="269230"/>
          </a:xfrm>
          <a:prstGeom prst="rect">
            <a:avLst/>
          </a:prstGeom>
          <a:noFill/>
          <a:ln/>
        </p:spPr>
        <p:txBody>
          <a:bodyPr wrap="square" lIns="0" tIns="0" rIns="0" bIns="0" rtlCol="0" anchor="t">
            <a:normAutofit/>
          </a:bodyPr>
          <a:lstStyle/>
          <a:p>
            <a:pPr marL="0" indent="0" algn="l">
              <a:lnSpc>
                <a:spcPts val="1920"/>
              </a:lnSpc>
              <a:buNone/>
            </a:pPr>
            <a:r>
              <a:rPr lang="en-US" sz="1600" b="1" dirty="0">
                <a:solidFill>
                  <a:srgbClr val="F6F4EE"/>
                </a:solidFill>
                <a:latin typeface="Public Sans" pitchFamily="34" charset="0"/>
                <a:ea typeface="Public Sans" pitchFamily="34" charset="-122"/>
                <a:cs typeface="Public Sans" pitchFamily="34" charset="-120"/>
              </a:rPr>
              <a:t>Food and isolation</a:t>
            </a:r>
            <a:endParaRPr lang="en-US" sz="1600" dirty="0"/>
          </a:p>
        </p:txBody>
      </p:sp>
      <p:sp>
        <p:nvSpPr>
          <p:cNvPr id="23" name="Text 21"/>
          <p:cNvSpPr/>
          <p:nvPr/>
        </p:nvSpPr>
        <p:spPr>
          <a:xfrm>
            <a:off x="8227467" y="1911300"/>
            <a:ext cx="3004287" cy="223490"/>
          </a:xfrm>
          <a:prstGeom prst="rect">
            <a:avLst/>
          </a:prstGeom>
          <a:noFill/>
          <a:ln/>
        </p:spPr>
        <p:txBody>
          <a:bodyPr wrap="square" lIns="0" tIns="0" rIns="0" bIns="0" rtlCol="0" anchor="t">
            <a:normAutofit/>
          </a:bodyPr>
          <a:lstStyle/>
          <a:p>
            <a:pPr marL="0" indent="0" algn="l">
              <a:lnSpc>
                <a:spcPts val="1560"/>
              </a:lnSpc>
              <a:buNone/>
            </a:pPr>
            <a:r>
              <a:rPr lang="en-US" sz="1200" dirty="0">
                <a:solidFill>
                  <a:srgbClr val="AEBBD2"/>
                </a:solidFill>
                <a:latin typeface="Public Sans" pitchFamily="34" charset="0"/>
                <a:ea typeface="Public Sans" pitchFamily="34" charset="-122"/>
                <a:cs typeface="Public Sans" pitchFamily="34" charset="-120"/>
              </a:rPr>
              <a:t>Community Action Marin, 2025</a:t>
            </a:r>
            <a:endParaRPr lang="en-US" sz="1200" dirty="0"/>
          </a:p>
        </p:txBody>
      </p:sp>
      <p:sp>
        <p:nvSpPr>
          <p:cNvPr id="24" name="Text 22"/>
          <p:cNvSpPr/>
          <p:nvPr/>
        </p:nvSpPr>
        <p:spPr>
          <a:xfrm>
            <a:off x="8227467" y="2236391"/>
            <a:ext cx="3004287" cy="416520"/>
          </a:xfrm>
          <a:prstGeom prst="rect">
            <a:avLst/>
          </a:prstGeom>
          <a:noFill/>
          <a:ln/>
        </p:spPr>
        <p:txBody>
          <a:bodyPr wrap="square" lIns="0" tIns="0" rIns="0" bIns="0" rtlCol="0" anchor="t">
            <a:normAutofit/>
          </a:bodyPr>
          <a:lstStyle/>
          <a:p>
            <a:pPr marL="0" indent="0" algn="l">
              <a:lnSpc>
                <a:spcPts val="3080"/>
              </a:lnSpc>
              <a:buNone/>
            </a:pPr>
            <a:r>
              <a:rPr lang="en-US" sz="2800" b="1" dirty="0">
                <a:solidFill>
                  <a:srgbClr val="8FD1A8"/>
                </a:solidFill>
                <a:latin typeface="EB Garamond" pitchFamily="18" charset="0"/>
                <a:ea typeface="EB Garamond" pitchFamily="18" charset="-122"/>
                <a:cs typeface="EB Garamond" pitchFamily="18" charset="-120"/>
              </a:rPr>
              <a:t>47%</a:t>
            </a:r>
            <a:endParaRPr lang="en-US" sz="2800" dirty="0"/>
          </a:p>
        </p:txBody>
      </p:sp>
      <p:sp>
        <p:nvSpPr>
          <p:cNvPr id="25" name="Text 23"/>
          <p:cNvSpPr/>
          <p:nvPr/>
        </p:nvSpPr>
        <p:spPr>
          <a:xfrm>
            <a:off x="8227467" y="2665611"/>
            <a:ext cx="3004287" cy="471091"/>
          </a:xfrm>
          <a:prstGeom prst="rect">
            <a:avLst/>
          </a:prstGeom>
          <a:noFill/>
          <a:ln/>
        </p:spPr>
        <p:txBody>
          <a:bodyPr wrap="square" lIns="0" tIns="0" rIns="0" bIns="0" rtlCol="0" anchor="t">
            <a:normAutofit/>
          </a:bodyPr>
          <a:lstStyle/>
          <a:p>
            <a:pPr marL="0" indent="0" algn="l">
              <a:lnSpc>
                <a:spcPts val="1755"/>
              </a:lnSpc>
              <a:buNone/>
            </a:pPr>
            <a:r>
              <a:rPr lang="en-US" sz="1300" dirty="0">
                <a:solidFill>
                  <a:srgbClr val="C9D3E3"/>
                </a:solidFill>
                <a:latin typeface="Public Sans" pitchFamily="34" charset="0"/>
                <a:ea typeface="Public Sans" pitchFamily="34" charset="-122"/>
                <a:cs typeface="Public Sans" pitchFamily="34" charset="-120"/>
              </a:rPr>
              <a:t>found it difficult to live on their total household income</a:t>
            </a:r>
            <a:endParaRPr lang="en-US" sz="1300" dirty="0"/>
          </a:p>
        </p:txBody>
      </p:sp>
      <p:sp>
        <p:nvSpPr>
          <p:cNvPr id="26" name="Text 24"/>
          <p:cNvSpPr/>
          <p:nvPr/>
        </p:nvSpPr>
        <p:spPr>
          <a:xfrm>
            <a:off x="8227467" y="3238302"/>
            <a:ext cx="3004287" cy="416520"/>
          </a:xfrm>
          <a:prstGeom prst="rect">
            <a:avLst/>
          </a:prstGeom>
          <a:noFill/>
          <a:ln/>
        </p:spPr>
        <p:txBody>
          <a:bodyPr wrap="square" lIns="0" tIns="0" rIns="0" bIns="0" rtlCol="0" anchor="t">
            <a:normAutofit/>
          </a:bodyPr>
          <a:lstStyle/>
          <a:p>
            <a:pPr marL="0" indent="0" algn="l">
              <a:lnSpc>
                <a:spcPts val="3080"/>
              </a:lnSpc>
              <a:buNone/>
            </a:pPr>
            <a:r>
              <a:rPr lang="en-US" sz="2800" b="1" dirty="0">
                <a:solidFill>
                  <a:srgbClr val="8FD1A8"/>
                </a:solidFill>
                <a:latin typeface="EB Garamond" pitchFamily="18" charset="0"/>
                <a:ea typeface="EB Garamond" pitchFamily="18" charset="-122"/>
                <a:cs typeface="EB Garamond" pitchFamily="18" charset="-120"/>
              </a:rPr>
              <a:t>About 1 in 3</a:t>
            </a:r>
            <a:endParaRPr lang="en-US" sz="2800" dirty="0"/>
          </a:p>
        </p:txBody>
      </p:sp>
      <p:sp>
        <p:nvSpPr>
          <p:cNvPr id="27" name="Text 25"/>
          <p:cNvSpPr/>
          <p:nvPr/>
        </p:nvSpPr>
        <p:spPr>
          <a:xfrm>
            <a:off x="8227467" y="3667522"/>
            <a:ext cx="3004287" cy="471091"/>
          </a:xfrm>
          <a:prstGeom prst="rect">
            <a:avLst/>
          </a:prstGeom>
          <a:noFill/>
          <a:ln/>
        </p:spPr>
        <p:txBody>
          <a:bodyPr wrap="square" lIns="0" tIns="0" rIns="0" bIns="0" rtlCol="0" anchor="t">
            <a:normAutofit/>
          </a:bodyPr>
          <a:lstStyle/>
          <a:p>
            <a:pPr marL="0" indent="0" algn="l">
              <a:lnSpc>
                <a:spcPts val="1755"/>
              </a:lnSpc>
              <a:buNone/>
            </a:pPr>
            <a:r>
              <a:rPr lang="en-US" sz="1300" dirty="0">
                <a:solidFill>
                  <a:srgbClr val="C9D3E3"/>
                </a:solidFill>
                <a:latin typeface="Public Sans" pitchFamily="34" charset="0"/>
                <a:ea typeface="Public Sans" pitchFamily="34" charset="-122"/>
                <a:cs typeface="Public Sans" pitchFamily="34" charset="-120"/>
              </a:rPr>
              <a:t>feel isolated or lonely at least some of the time</a:t>
            </a:r>
            <a:endParaRPr lang="en-US" sz="1300" dirty="0"/>
          </a:p>
        </p:txBody>
      </p:sp>
      <p:sp>
        <p:nvSpPr>
          <p:cNvPr id="28" name="Text 26"/>
          <p:cNvSpPr/>
          <p:nvPr/>
        </p:nvSpPr>
        <p:spPr>
          <a:xfrm>
            <a:off x="8227467" y="4240213"/>
            <a:ext cx="3004287" cy="416520"/>
          </a:xfrm>
          <a:prstGeom prst="rect">
            <a:avLst/>
          </a:prstGeom>
          <a:noFill/>
          <a:ln/>
        </p:spPr>
        <p:txBody>
          <a:bodyPr wrap="square" lIns="0" tIns="0" rIns="0" bIns="0" rtlCol="0" anchor="t">
            <a:normAutofit/>
          </a:bodyPr>
          <a:lstStyle/>
          <a:p>
            <a:pPr marL="0" indent="0" algn="l">
              <a:lnSpc>
                <a:spcPts val="3080"/>
              </a:lnSpc>
              <a:buNone/>
            </a:pPr>
            <a:r>
              <a:rPr lang="en-US" sz="2800" b="1" dirty="0">
                <a:solidFill>
                  <a:srgbClr val="8FD1A8"/>
                </a:solidFill>
                <a:latin typeface="EB Garamond" pitchFamily="18" charset="0"/>
                <a:ea typeface="EB Garamond" pitchFamily="18" charset="-122"/>
                <a:cs typeface="EB Garamond" pitchFamily="18" charset="-120"/>
              </a:rPr>
              <a:t>+8 points</a:t>
            </a:r>
            <a:endParaRPr lang="en-US" sz="2800" dirty="0"/>
          </a:p>
        </p:txBody>
      </p:sp>
      <p:sp>
        <p:nvSpPr>
          <p:cNvPr id="29" name="Text 27"/>
          <p:cNvSpPr/>
          <p:nvPr/>
        </p:nvSpPr>
        <p:spPr>
          <a:xfrm>
            <a:off x="8227467" y="4669433"/>
            <a:ext cx="3145383" cy="248245"/>
          </a:xfrm>
          <a:prstGeom prst="rect">
            <a:avLst/>
          </a:prstGeom>
          <a:noFill/>
          <a:ln/>
        </p:spPr>
        <p:txBody>
          <a:bodyPr wrap="square" lIns="0" tIns="0" rIns="0" bIns="0" rtlCol="0" anchor="t">
            <a:normAutofit/>
          </a:bodyPr>
          <a:lstStyle/>
          <a:p>
            <a:pPr marL="0" indent="0" algn="l">
              <a:lnSpc>
                <a:spcPts val="1755"/>
              </a:lnSpc>
              <a:buNone/>
            </a:pPr>
            <a:r>
              <a:rPr lang="en-US" sz="1300" dirty="0">
                <a:solidFill>
                  <a:srgbClr val="C9D3E3"/>
                </a:solidFill>
                <a:latin typeface="Public Sans" pitchFamily="34" charset="0"/>
                <a:ea typeface="Public Sans" pitchFamily="34" charset="-122"/>
                <a:cs typeface="Public Sans" pitchFamily="34" charset="-120"/>
              </a:rPr>
              <a:t>increase in food insecurity since 2019</a:t>
            </a:r>
            <a:endParaRPr lang="en-US" sz="1300" dirty="0"/>
          </a:p>
        </p:txBody>
      </p:sp>
      <p:sp>
        <p:nvSpPr>
          <p:cNvPr id="30" name="Text 28"/>
          <p:cNvSpPr/>
          <p:nvPr/>
        </p:nvSpPr>
        <p:spPr>
          <a:xfrm>
            <a:off x="812800" y="6238280"/>
            <a:ext cx="10883392" cy="238720"/>
          </a:xfrm>
          <a:prstGeom prst="rect">
            <a:avLst/>
          </a:prstGeom>
          <a:noFill/>
          <a:ln/>
        </p:spPr>
        <p:txBody>
          <a:bodyPr wrap="square" lIns="0" tIns="0" rIns="0" bIns="0" rtlCol="0" anchor="t">
            <a:normAutofit/>
          </a:bodyPr>
          <a:lstStyle/>
          <a:p>
            <a:pPr marL="0" indent="0" algn="l">
              <a:lnSpc>
                <a:spcPts val="1680"/>
              </a:lnSpc>
              <a:buNone/>
            </a:pPr>
            <a:r>
              <a:rPr lang="en-US" sz="1200" dirty="0">
                <a:solidFill>
                  <a:srgbClr val="AEBBD2"/>
                </a:solidFill>
                <a:latin typeface="Public Sans" pitchFamily="34" charset="0"/>
                <a:ea typeface="Public Sans" pitchFamily="34" charset="-122"/>
                <a:cs typeface="Public Sans" pitchFamily="34" charset="-120"/>
              </a:rPr>
              <a:t>Findings come from separate studies and survey populations, not one common sample. Sources are in the speaker notes.</a:t>
            </a:r>
            <a:endParaRPr lang="en-US" sz="12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0"/>
          <p:cNvSpPr>
            <a:spLocks noGrp="1"/>
          </p:cNvSpPr>
          <p:nvPr>
            <p:ph type="title"/>
          </p:nvPr>
        </p:nvSpPr>
        <p:spPr>
          <a:xfrm>
            <a:off x="812800" y="812800"/>
            <a:ext cx="10883392" cy="416520"/>
          </a:xfrm>
          <a:prstGeom prst="rect">
            <a:avLst/>
          </a:prstGeom>
          <a:noFill/>
          <a:ln/>
        </p:spPr>
        <p:txBody>
          <a:bodyPr wrap="square" lIns="0" tIns="0" rIns="0" bIns="0" rtlCol="0" anchor="t">
            <a:normAutofit/>
          </a:bodyPr>
          <a:lstStyle/>
          <a:p>
            <a:pPr marL="0" indent="0" algn="l">
              <a:lnSpc>
                <a:spcPts val="3080"/>
              </a:lnSpc>
              <a:buNone/>
            </a:pPr>
            <a:r>
              <a:rPr lang="en-US" sz="2800" b="1" i="0" dirty="0">
                <a:solidFill>
                  <a:srgbClr val="F6F4EE"/>
                </a:solidFill>
                <a:latin typeface="EB Garamond" pitchFamily="18" charset="0"/>
                <a:ea typeface="EB Garamond" pitchFamily="18" charset="-122"/>
                <a:cs typeface="EB Garamond" pitchFamily="18" charset="-120"/>
              </a:rPr>
              <a:t>Memory Care and Cognitive Decline: What the Data Show</a:t>
            </a:r>
            <a:endParaRPr lang="en-US" sz="2800" dirty="0"/>
          </a:p>
        </p:txBody>
      </p:sp>
      <p:sp>
        <p:nvSpPr>
          <p:cNvPr id="3" name="Shape 1"/>
          <p:cNvSpPr/>
          <p:nvPr/>
        </p:nvSpPr>
        <p:spPr>
          <a:xfrm>
            <a:off x="815975" y="1461095"/>
            <a:ext cx="3380284" cy="2843957"/>
          </a:xfrm>
          <a:prstGeom prst="roundRect">
            <a:avLst>
              <a:gd name="adj" fmla="val 3461"/>
            </a:avLst>
          </a:prstGeom>
          <a:solidFill>
            <a:srgbClr val="2B4C85"/>
          </a:solidFill>
          <a:ln w="6350">
            <a:solidFill>
              <a:srgbClr val="3F63A0"/>
            </a:solidFill>
            <a:prstDash val="solid"/>
          </a:ln>
        </p:spPr>
      </p:sp>
      <p:sp>
        <p:nvSpPr>
          <p:cNvPr id="4" name="Text 2"/>
          <p:cNvSpPr/>
          <p:nvPr/>
        </p:nvSpPr>
        <p:spPr>
          <a:xfrm>
            <a:off x="1047750" y="1692870"/>
            <a:ext cx="3004236" cy="269230"/>
          </a:xfrm>
          <a:prstGeom prst="rect">
            <a:avLst/>
          </a:prstGeom>
          <a:noFill/>
          <a:ln/>
        </p:spPr>
        <p:txBody>
          <a:bodyPr wrap="square" lIns="0" tIns="0" rIns="0" bIns="0" rtlCol="0" anchor="t">
            <a:normAutofit/>
          </a:bodyPr>
          <a:lstStyle/>
          <a:p>
            <a:pPr marL="0" indent="0" algn="l">
              <a:lnSpc>
                <a:spcPts val="1920"/>
              </a:lnSpc>
              <a:buNone/>
            </a:pPr>
            <a:r>
              <a:rPr lang="en-US" sz="1600" b="1" dirty="0">
                <a:solidFill>
                  <a:srgbClr val="8FD1A8"/>
                </a:solidFill>
                <a:latin typeface="Public Sans" pitchFamily="34" charset="0"/>
                <a:ea typeface="Public Sans" pitchFamily="34" charset="-122"/>
                <a:cs typeface="Public Sans" pitchFamily="34" charset="-120"/>
              </a:rPr>
              <a:t>In Marin</a:t>
            </a:r>
            <a:endParaRPr lang="en-US" sz="1600" dirty="0"/>
          </a:p>
        </p:txBody>
      </p:sp>
      <p:sp>
        <p:nvSpPr>
          <p:cNvPr id="5" name="Text 3"/>
          <p:cNvSpPr/>
          <p:nvPr/>
        </p:nvSpPr>
        <p:spPr>
          <a:xfrm>
            <a:off x="1047750" y="2038300"/>
            <a:ext cx="3004236" cy="635000"/>
          </a:xfrm>
          <a:prstGeom prst="rect">
            <a:avLst/>
          </a:prstGeom>
          <a:noFill/>
          <a:ln/>
        </p:spPr>
        <p:txBody>
          <a:bodyPr wrap="square" lIns="0" tIns="0" rIns="0" bIns="0" rtlCol="0" anchor="t">
            <a:normAutofit/>
          </a:bodyPr>
          <a:lstStyle/>
          <a:p>
            <a:pPr marL="0" indent="0" algn="l">
              <a:lnSpc>
                <a:spcPts val="4800"/>
              </a:lnSpc>
              <a:buNone/>
            </a:pPr>
            <a:r>
              <a:rPr lang="en-US" sz="4800" b="1" dirty="0">
                <a:solidFill>
                  <a:srgbClr val="F6F4EE"/>
                </a:solidFill>
                <a:latin typeface="EB Garamond" pitchFamily="18" charset="0"/>
                <a:ea typeface="EB Garamond" pitchFamily="18" charset="-122"/>
                <a:cs typeface="EB Garamond" pitchFamily="18" charset="-120"/>
              </a:rPr>
              <a:t>11.1%</a:t>
            </a:r>
            <a:endParaRPr lang="en-US" sz="4800" dirty="0"/>
          </a:p>
        </p:txBody>
      </p:sp>
      <p:sp>
        <p:nvSpPr>
          <p:cNvPr id="6" name="Text 4"/>
          <p:cNvSpPr/>
          <p:nvPr/>
        </p:nvSpPr>
        <p:spPr>
          <a:xfrm>
            <a:off x="1047750" y="2749500"/>
            <a:ext cx="3004236" cy="916781"/>
          </a:xfrm>
          <a:prstGeom prst="rect">
            <a:avLst/>
          </a:prstGeom>
          <a:noFill/>
          <a:ln/>
        </p:spPr>
        <p:txBody>
          <a:bodyPr wrap="square" lIns="0" tIns="0" rIns="0" bIns="0" rtlCol="0" anchor="t">
            <a:normAutofit/>
          </a:bodyPr>
          <a:lstStyle/>
          <a:p>
            <a:pPr marL="0" indent="0" algn="l">
              <a:lnSpc>
                <a:spcPts val="1755"/>
              </a:lnSpc>
              <a:buNone/>
            </a:pPr>
            <a:r>
              <a:rPr lang="en-US" sz="1300" dirty="0">
                <a:solidFill>
                  <a:srgbClr val="C9D3E3"/>
                </a:solidFill>
                <a:latin typeface="Public Sans" pitchFamily="34" charset="0"/>
                <a:ea typeface="Public Sans" pitchFamily="34" charset="-122"/>
                <a:cs typeface="Public Sans" pitchFamily="34" charset="-120"/>
              </a:rPr>
              <a:t>of Marin residents age 65 and older are estimated to have Alzheimer’s disease, about 6,700 people (2023 estimate)</a:t>
            </a:r>
            <a:endParaRPr lang="en-US" sz="1300" dirty="0"/>
          </a:p>
        </p:txBody>
      </p:sp>
      <p:sp>
        <p:nvSpPr>
          <p:cNvPr id="7" name="Shape 5"/>
          <p:cNvSpPr/>
          <p:nvPr/>
        </p:nvSpPr>
        <p:spPr>
          <a:xfrm>
            <a:off x="1047750" y="3745657"/>
            <a:ext cx="2916734" cy="0"/>
          </a:xfrm>
          <a:prstGeom prst="line">
            <a:avLst/>
          </a:prstGeom>
          <a:noFill/>
          <a:ln w="6350">
            <a:solidFill>
              <a:srgbClr val="3F63A0"/>
            </a:solidFill>
            <a:prstDash val="solid"/>
          </a:ln>
        </p:spPr>
      </p:sp>
      <p:sp>
        <p:nvSpPr>
          <p:cNvPr id="8" name="Text 6"/>
          <p:cNvSpPr/>
          <p:nvPr/>
        </p:nvSpPr>
        <p:spPr>
          <a:xfrm>
            <a:off x="1047750" y="3850432"/>
            <a:ext cx="3004236" cy="248245"/>
          </a:xfrm>
          <a:prstGeom prst="rect">
            <a:avLst/>
          </a:prstGeom>
          <a:noFill/>
          <a:ln/>
        </p:spPr>
        <p:txBody>
          <a:bodyPr wrap="square" lIns="0" tIns="0" rIns="0" bIns="0" rtlCol="0" anchor="t">
            <a:normAutofit/>
          </a:bodyPr>
          <a:lstStyle/>
          <a:p>
            <a:pPr marL="0" indent="0" algn="l">
              <a:lnSpc>
                <a:spcPts val="1755"/>
              </a:lnSpc>
              <a:buNone/>
            </a:pPr>
            <a:r>
              <a:rPr lang="en-US" sz="1300" dirty="0">
                <a:solidFill>
                  <a:srgbClr val="C9D3E3"/>
                </a:solidFill>
                <a:latin typeface="Public Sans" pitchFamily="34" charset="0"/>
                <a:ea typeface="Public Sans" pitchFamily="34" charset="-122"/>
                <a:cs typeface="Public Sans" pitchFamily="34" charset="-120"/>
              </a:rPr>
              <a:t>California overall: 12.0%</a:t>
            </a:r>
            <a:endParaRPr lang="en-US" sz="1300" dirty="0"/>
          </a:p>
        </p:txBody>
      </p:sp>
      <p:sp>
        <p:nvSpPr>
          <p:cNvPr id="9" name="Shape 7"/>
          <p:cNvSpPr/>
          <p:nvPr/>
        </p:nvSpPr>
        <p:spPr>
          <a:xfrm>
            <a:off x="4405809" y="1461095"/>
            <a:ext cx="3380333" cy="2843957"/>
          </a:xfrm>
          <a:prstGeom prst="roundRect">
            <a:avLst>
              <a:gd name="adj" fmla="val 3461"/>
            </a:avLst>
          </a:prstGeom>
          <a:solidFill>
            <a:srgbClr val="2B4C85"/>
          </a:solidFill>
          <a:ln w="6350">
            <a:solidFill>
              <a:srgbClr val="3F63A0"/>
            </a:solidFill>
            <a:prstDash val="solid"/>
          </a:ln>
        </p:spPr>
      </p:sp>
      <p:sp>
        <p:nvSpPr>
          <p:cNvPr id="10" name="Text 8"/>
          <p:cNvSpPr/>
          <p:nvPr/>
        </p:nvSpPr>
        <p:spPr>
          <a:xfrm>
            <a:off x="4637584" y="1692870"/>
            <a:ext cx="3004287" cy="269230"/>
          </a:xfrm>
          <a:prstGeom prst="rect">
            <a:avLst/>
          </a:prstGeom>
          <a:noFill/>
          <a:ln/>
        </p:spPr>
        <p:txBody>
          <a:bodyPr wrap="square" lIns="0" tIns="0" rIns="0" bIns="0" rtlCol="0" anchor="t">
            <a:normAutofit/>
          </a:bodyPr>
          <a:lstStyle/>
          <a:p>
            <a:pPr marL="0" indent="0" algn="l">
              <a:lnSpc>
                <a:spcPts val="1920"/>
              </a:lnSpc>
              <a:buNone/>
            </a:pPr>
            <a:r>
              <a:rPr lang="en-US" sz="1600" b="1" dirty="0">
                <a:solidFill>
                  <a:srgbClr val="8FD1A8"/>
                </a:solidFill>
                <a:latin typeface="Public Sans" pitchFamily="34" charset="0"/>
                <a:ea typeface="Public Sans" pitchFamily="34" charset="-122"/>
                <a:cs typeface="Public Sans" pitchFamily="34" charset="-120"/>
              </a:rPr>
              <a:t>Across the U.S.</a:t>
            </a:r>
            <a:endParaRPr lang="en-US" sz="1600" dirty="0"/>
          </a:p>
        </p:txBody>
      </p:sp>
      <p:sp>
        <p:nvSpPr>
          <p:cNvPr id="11" name="Text 9"/>
          <p:cNvSpPr/>
          <p:nvPr/>
        </p:nvSpPr>
        <p:spPr>
          <a:xfrm>
            <a:off x="4637584" y="2038300"/>
            <a:ext cx="3004287" cy="635000"/>
          </a:xfrm>
          <a:prstGeom prst="rect">
            <a:avLst/>
          </a:prstGeom>
          <a:noFill/>
          <a:ln/>
        </p:spPr>
        <p:txBody>
          <a:bodyPr wrap="square" lIns="0" tIns="0" rIns="0" bIns="0" rtlCol="0" anchor="t">
            <a:normAutofit/>
          </a:bodyPr>
          <a:lstStyle/>
          <a:p>
            <a:pPr marL="0" indent="0" algn="l">
              <a:lnSpc>
                <a:spcPts val="4800"/>
              </a:lnSpc>
              <a:buNone/>
            </a:pPr>
            <a:r>
              <a:rPr lang="en-US" sz="4800" b="1" dirty="0">
                <a:solidFill>
                  <a:srgbClr val="F6F4EE"/>
                </a:solidFill>
                <a:latin typeface="EB Garamond" pitchFamily="18" charset="0"/>
                <a:ea typeface="EB Garamond" pitchFamily="18" charset="-122"/>
                <a:cs typeface="EB Garamond" pitchFamily="18" charset="-120"/>
              </a:rPr>
              <a:t>7.4M</a:t>
            </a:r>
            <a:endParaRPr lang="en-US" sz="4800" dirty="0"/>
          </a:p>
        </p:txBody>
      </p:sp>
      <p:sp>
        <p:nvSpPr>
          <p:cNvPr id="12" name="Text 10"/>
          <p:cNvSpPr/>
          <p:nvPr/>
        </p:nvSpPr>
        <p:spPr>
          <a:xfrm>
            <a:off x="4637584" y="2749500"/>
            <a:ext cx="3004287" cy="471091"/>
          </a:xfrm>
          <a:prstGeom prst="rect">
            <a:avLst/>
          </a:prstGeom>
          <a:noFill/>
          <a:ln/>
        </p:spPr>
        <p:txBody>
          <a:bodyPr wrap="square" lIns="0" tIns="0" rIns="0" bIns="0" rtlCol="0" anchor="t">
            <a:normAutofit/>
          </a:bodyPr>
          <a:lstStyle/>
          <a:p>
            <a:pPr marL="0" indent="0" algn="l">
              <a:lnSpc>
                <a:spcPts val="1755"/>
              </a:lnSpc>
              <a:buNone/>
            </a:pPr>
            <a:r>
              <a:rPr lang="en-US" sz="1300" dirty="0">
                <a:solidFill>
                  <a:srgbClr val="C9D3E3"/>
                </a:solidFill>
                <a:latin typeface="Public Sans" pitchFamily="34" charset="0"/>
                <a:ea typeface="Public Sans" pitchFamily="34" charset="-122"/>
                <a:cs typeface="Public Sans" pitchFamily="34" charset="-120"/>
              </a:rPr>
              <a:t>people age 65 and older are living with Alzheimer’s in 2026</a:t>
            </a:r>
            <a:endParaRPr lang="en-US" sz="1300" dirty="0"/>
          </a:p>
        </p:txBody>
      </p:sp>
      <p:sp>
        <p:nvSpPr>
          <p:cNvPr id="13" name="Shape 11"/>
          <p:cNvSpPr/>
          <p:nvPr/>
        </p:nvSpPr>
        <p:spPr>
          <a:xfrm>
            <a:off x="4637584" y="3299966"/>
            <a:ext cx="2916783" cy="0"/>
          </a:xfrm>
          <a:prstGeom prst="line">
            <a:avLst/>
          </a:prstGeom>
          <a:noFill/>
          <a:ln w="6350">
            <a:solidFill>
              <a:srgbClr val="3F63A0"/>
            </a:solidFill>
            <a:prstDash val="solid"/>
          </a:ln>
        </p:spPr>
      </p:sp>
      <p:sp>
        <p:nvSpPr>
          <p:cNvPr id="14" name="Text 12"/>
          <p:cNvSpPr/>
          <p:nvPr/>
        </p:nvSpPr>
        <p:spPr>
          <a:xfrm>
            <a:off x="4637584" y="3404741"/>
            <a:ext cx="3004287" cy="693936"/>
          </a:xfrm>
          <a:prstGeom prst="rect">
            <a:avLst/>
          </a:prstGeom>
          <a:noFill/>
          <a:ln/>
        </p:spPr>
        <p:txBody>
          <a:bodyPr wrap="square" lIns="0" tIns="0" rIns="0" bIns="0" rtlCol="0" anchor="t">
            <a:normAutofit/>
          </a:bodyPr>
          <a:lstStyle/>
          <a:p>
            <a:pPr marL="0" indent="0" algn="l">
              <a:lnSpc>
                <a:spcPts val="1755"/>
              </a:lnSpc>
              <a:buNone/>
            </a:pPr>
            <a:r>
              <a:rPr lang="en-US" sz="1300" dirty="0">
                <a:solidFill>
                  <a:srgbClr val="C9D3E3"/>
                </a:solidFill>
                <a:latin typeface="Public Sans" pitchFamily="34" charset="0"/>
                <a:ea typeface="Public Sans" pitchFamily="34" charset="-122"/>
                <a:cs typeface="Public Sans" pitchFamily="34" charset="-120"/>
              </a:rPr>
              <a:t>$409 billion in care costs in 2026, including $103 billion paid out of pocket</a:t>
            </a:r>
            <a:endParaRPr lang="en-US" sz="1300" dirty="0"/>
          </a:p>
        </p:txBody>
      </p:sp>
      <p:sp>
        <p:nvSpPr>
          <p:cNvPr id="15" name="Shape 13"/>
          <p:cNvSpPr/>
          <p:nvPr/>
        </p:nvSpPr>
        <p:spPr>
          <a:xfrm>
            <a:off x="7995692" y="1461095"/>
            <a:ext cx="3380333" cy="2843957"/>
          </a:xfrm>
          <a:prstGeom prst="roundRect">
            <a:avLst>
              <a:gd name="adj" fmla="val 3461"/>
            </a:avLst>
          </a:prstGeom>
          <a:solidFill>
            <a:srgbClr val="2B4C85"/>
          </a:solidFill>
          <a:ln w="6350">
            <a:solidFill>
              <a:srgbClr val="3F63A0"/>
            </a:solidFill>
            <a:prstDash val="solid"/>
          </a:ln>
        </p:spPr>
      </p:sp>
      <p:sp>
        <p:nvSpPr>
          <p:cNvPr id="16" name="Text 14"/>
          <p:cNvSpPr/>
          <p:nvPr/>
        </p:nvSpPr>
        <p:spPr>
          <a:xfrm>
            <a:off x="8227467" y="1692870"/>
            <a:ext cx="3004287" cy="269230"/>
          </a:xfrm>
          <a:prstGeom prst="rect">
            <a:avLst/>
          </a:prstGeom>
          <a:noFill/>
          <a:ln/>
        </p:spPr>
        <p:txBody>
          <a:bodyPr wrap="square" lIns="0" tIns="0" rIns="0" bIns="0" rtlCol="0" anchor="t">
            <a:normAutofit/>
          </a:bodyPr>
          <a:lstStyle/>
          <a:p>
            <a:pPr marL="0" indent="0" algn="l">
              <a:lnSpc>
                <a:spcPts val="1920"/>
              </a:lnSpc>
              <a:buNone/>
            </a:pPr>
            <a:r>
              <a:rPr lang="en-US" sz="1600" b="1" dirty="0">
                <a:solidFill>
                  <a:srgbClr val="8FD1A8"/>
                </a:solidFill>
                <a:latin typeface="Public Sans" pitchFamily="34" charset="0"/>
                <a:ea typeface="Public Sans" pitchFamily="34" charset="-122"/>
                <a:cs typeface="Public Sans" pitchFamily="34" charset="-120"/>
              </a:rPr>
              <a:t>On families</a:t>
            </a:r>
            <a:endParaRPr lang="en-US" sz="1600" dirty="0"/>
          </a:p>
        </p:txBody>
      </p:sp>
      <p:sp>
        <p:nvSpPr>
          <p:cNvPr id="17" name="Text 15"/>
          <p:cNvSpPr/>
          <p:nvPr/>
        </p:nvSpPr>
        <p:spPr>
          <a:xfrm>
            <a:off x="8227467" y="2038300"/>
            <a:ext cx="3004287" cy="635000"/>
          </a:xfrm>
          <a:prstGeom prst="rect">
            <a:avLst/>
          </a:prstGeom>
          <a:noFill/>
          <a:ln/>
        </p:spPr>
        <p:txBody>
          <a:bodyPr wrap="square" lIns="0" tIns="0" rIns="0" bIns="0" rtlCol="0" anchor="t">
            <a:normAutofit/>
          </a:bodyPr>
          <a:lstStyle/>
          <a:p>
            <a:pPr marL="0" indent="0" algn="l">
              <a:lnSpc>
                <a:spcPts val="4800"/>
              </a:lnSpc>
              <a:buNone/>
            </a:pPr>
            <a:r>
              <a:rPr lang="en-US" sz="4800" b="1" dirty="0">
                <a:solidFill>
                  <a:srgbClr val="F6F4EE"/>
                </a:solidFill>
                <a:latin typeface="EB Garamond" pitchFamily="18" charset="0"/>
                <a:ea typeface="EB Garamond" pitchFamily="18" charset="-122"/>
                <a:cs typeface="EB Garamond" pitchFamily="18" charset="-120"/>
              </a:rPr>
              <a:t>~13M</a:t>
            </a:r>
            <a:endParaRPr lang="en-US" sz="4800" dirty="0"/>
          </a:p>
        </p:txBody>
      </p:sp>
      <p:sp>
        <p:nvSpPr>
          <p:cNvPr id="18" name="Text 16"/>
          <p:cNvSpPr/>
          <p:nvPr/>
        </p:nvSpPr>
        <p:spPr>
          <a:xfrm>
            <a:off x="8227467" y="2749500"/>
            <a:ext cx="3004287" cy="471091"/>
          </a:xfrm>
          <a:prstGeom prst="rect">
            <a:avLst/>
          </a:prstGeom>
          <a:noFill/>
          <a:ln/>
        </p:spPr>
        <p:txBody>
          <a:bodyPr wrap="square" lIns="0" tIns="0" rIns="0" bIns="0" rtlCol="0" anchor="t">
            <a:normAutofit/>
          </a:bodyPr>
          <a:lstStyle/>
          <a:p>
            <a:pPr marL="0" indent="0" algn="l">
              <a:lnSpc>
                <a:spcPts val="1755"/>
              </a:lnSpc>
              <a:buNone/>
            </a:pPr>
            <a:r>
              <a:rPr lang="en-US" sz="1300" dirty="0">
                <a:solidFill>
                  <a:srgbClr val="C9D3E3"/>
                </a:solidFill>
                <a:latin typeface="Public Sans" pitchFamily="34" charset="0"/>
                <a:ea typeface="Public Sans" pitchFamily="34" charset="-122"/>
                <a:cs typeface="Public Sans" pitchFamily="34" charset="-120"/>
              </a:rPr>
              <a:t>Americans provide unpaid care for someone with dementia</a:t>
            </a:r>
            <a:endParaRPr lang="en-US" sz="1300" dirty="0"/>
          </a:p>
        </p:txBody>
      </p:sp>
      <p:sp>
        <p:nvSpPr>
          <p:cNvPr id="19" name="Shape 17"/>
          <p:cNvSpPr/>
          <p:nvPr/>
        </p:nvSpPr>
        <p:spPr>
          <a:xfrm>
            <a:off x="8227467" y="3299966"/>
            <a:ext cx="2916783" cy="0"/>
          </a:xfrm>
          <a:prstGeom prst="line">
            <a:avLst/>
          </a:prstGeom>
          <a:noFill/>
          <a:ln w="6350">
            <a:solidFill>
              <a:srgbClr val="3F63A0"/>
            </a:solidFill>
            <a:prstDash val="solid"/>
          </a:ln>
        </p:spPr>
      </p:sp>
      <p:sp>
        <p:nvSpPr>
          <p:cNvPr id="20" name="Text 18"/>
          <p:cNvSpPr/>
          <p:nvPr/>
        </p:nvSpPr>
        <p:spPr>
          <a:xfrm>
            <a:off x="8227467" y="3404741"/>
            <a:ext cx="3004287" cy="471091"/>
          </a:xfrm>
          <a:prstGeom prst="rect">
            <a:avLst/>
          </a:prstGeom>
          <a:noFill/>
          <a:ln/>
        </p:spPr>
        <p:txBody>
          <a:bodyPr wrap="square" lIns="0" tIns="0" rIns="0" bIns="0" rtlCol="0" anchor="t">
            <a:normAutofit/>
          </a:bodyPr>
          <a:lstStyle/>
          <a:p>
            <a:pPr marL="0" indent="0" algn="l">
              <a:lnSpc>
                <a:spcPts val="1755"/>
              </a:lnSpc>
              <a:buNone/>
            </a:pPr>
            <a:r>
              <a:rPr lang="en-US" sz="1300" dirty="0">
                <a:solidFill>
                  <a:srgbClr val="C9D3E3"/>
                </a:solidFill>
                <a:latin typeface="Public Sans" pitchFamily="34" charset="0"/>
                <a:ea typeface="Public Sans" pitchFamily="34" charset="-122"/>
                <a:cs typeface="Public Sans" pitchFamily="34" charset="-120"/>
              </a:rPr>
              <a:t>19 billion hours of care in 2025, valued at $446 billion</a:t>
            </a:r>
            <a:endParaRPr lang="en-US" sz="1300" dirty="0"/>
          </a:p>
        </p:txBody>
      </p:sp>
      <p:sp>
        <p:nvSpPr>
          <p:cNvPr id="21" name="Text 19"/>
          <p:cNvSpPr/>
          <p:nvPr/>
        </p:nvSpPr>
        <p:spPr>
          <a:xfrm>
            <a:off x="812800" y="4562227"/>
            <a:ext cx="10883392" cy="256530"/>
          </a:xfrm>
          <a:prstGeom prst="rect">
            <a:avLst/>
          </a:prstGeom>
          <a:noFill/>
          <a:ln/>
        </p:spPr>
        <p:txBody>
          <a:bodyPr wrap="square" lIns="0" tIns="0" rIns="0" bIns="0" rtlCol="0" anchor="t">
            <a:normAutofit/>
          </a:bodyPr>
          <a:lstStyle/>
          <a:p>
            <a:pPr marL="0" indent="0" algn="l">
              <a:lnSpc>
                <a:spcPts val="1820"/>
              </a:lnSpc>
              <a:buNone/>
            </a:pPr>
            <a:r>
              <a:rPr lang="en-US" sz="1300" i="1" dirty="0">
                <a:solidFill>
                  <a:srgbClr val="F6F4EE"/>
                </a:solidFill>
                <a:latin typeface="Public Sans" pitchFamily="34" charset="0"/>
                <a:ea typeface="Public Sans" pitchFamily="34" charset="-122"/>
                <a:cs typeface="Public Sans" pitchFamily="34" charset="-120"/>
              </a:rPr>
              <a:t>Most of this care is provided by family members, which makes caregiver support and respite a local question too.</a:t>
            </a:r>
            <a:endParaRPr lang="en-US" sz="1300" dirty="0"/>
          </a:p>
        </p:txBody>
      </p:sp>
      <p:sp>
        <p:nvSpPr>
          <p:cNvPr id="22" name="Text 20"/>
          <p:cNvSpPr/>
          <p:nvPr/>
        </p:nvSpPr>
        <p:spPr>
          <a:xfrm>
            <a:off x="812800" y="6238280"/>
            <a:ext cx="10883392" cy="238720"/>
          </a:xfrm>
          <a:prstGeom prst="rect">
            <a:avLst/>
          </a:prstGeom>
          <a:noFill/>
          <a:ln/>
        </p:spPr>
        <p:txBody>
          <a:bodyPr wrap="square" lIns="0" tIns="0" rIns="0" bIns="0" rtlCol="0" anchor="t">
            <a:normAutofit/>
          </a:bodyPr>
          <a:lstStyle/>
          <a:p>
            <a:pPr marL="0" indent="0" algn="l">
              <a:lnSpc>
                <a:spcPts val="1680"/>
              </a:lnSpc>
              <a:buNone/>
            </a:pPr>
            <a:r>
              <a:rPr lang="en-US" sz="1200" dirty="0">
                <a:solidFill>
                  <a:srgbClr val="AEBBD2"/>
                </a:solidFill>
                <a:latin typeface="Public Sans" pitchFamily="34" charset="0"/>
                <a:ea typeface="Public Sans" pitchFamily="34" charset="-122"/>
                <a:cs typeface="Public Sans" pitchFamily="34" charset="-120"/>
              </a:rPr>
              <a:t>Sources: Alzheimer’s Association, 2026 Facts and Figures; Alzheimer’s Association 2023 county estimates via Stacker.</a:t>
            </a:r>
            <a:endParaRPr lang="en-US" sz="1200" dirty="0"/>
          </a:p>
        </p:txBody>
      </p:sp>
    </p:spTree>
  </p:cSld>
  <p:clrMapOvr>
    <a:masterClrMapping/>
  </p:clrMapOvr>
</p:sld>
</file>

<file path=ppt/theme/theme1.xml><?xml version="1.0" encoding="utf-8"?>
<a:theme xmlns:a="http://schemas.openxmlformats.org/drawingml/2006/main" name="Aging in Marin County: MCCMC Panel Opening">
  <a:themeElements>
    <a:clrScheme name="Aging in Marin County: MCCMC Panel Opening">
      <a:dk1>
        <a:srgbClr val="7A4327"/>
      </a:dk1>
      <a:lt1>
        <a:srgbClr val="F6F4EE"/>
      </a:lt1>
      <a:dk2>
        <a:srgbClr val="86553B"/>
      </a:dk2>
      <a:lt2>
        <a:srgbClr val="D7C8BC"/>
      </a:lt2>
      <a:accent1>
        <a:srgbClr val="8FD1A8"/>
      </a:accent1>
      <a:accent2>
        <a:srgbClr val="2B4C85"/>
      </a:accent2>
      <a:accent3>
        <a:srgbClr val="2F7D57"/>
      </a:accent3>
      <a:accent4>
        <a:srgbClr val="14213D"/>
      </a:accent4>
      <a:accent5>
        <a:srgbClr val="F2C894"/>
      </a:accent5>
      <a:accent6>
        <a:srgbClr val="E3CDB9"/>
      </a:accent6>
      <a:hlink>
        <a:srgbClr val="0563C1"/>
      </a:hlink>
      <a:folHlink>
        <a:srgbClr val="954F72"/>
      </a:folHlink>
    </a:clrScheme>
    <a:fontScheme name="Aging in Marin County: MCCMC Panel Opening">
      <a:majorFont>
        <a:latin typeface="EB Garamond"/>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Public Sans"/>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30</TotalTime>
  <Words>1524</Words>
  <Application>Microsoft Macintosh PowerPoint</Application>
  <PresentationFormat>Widescreen</PresentationFormat>
  <Paragraphs>84</Paragraphs>
  <Slides>5</Slides>
  <Notes>5</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5</vt:i4>
      </vt:variant>
    </vt:vector>
  </HeadingPairs>
  <TitlesOfParts>
    <vt:vector size="9" baseType="lpstr">
      <vt:lpstr>Public Sans</vt:lpstr>
      <vt:lpstr>EB Garamond</vt:lpstr>
      <vt:lpstr>Arial</vt:lpstr>
      <vt:lpstr>Aging in Marin County: MCCMC Panel Opening</vt:lpstr>
      <vt:lpstr>Supporting Older Adults in Our Cities and Towns</vt:lpstr>
      <vt:lpstr>Tonight’s Moderator and Panelists</vt:lpstr>
      <vt:lpstr>Marin Is an Aging County. Our Communities Are Changing.</vt:lpstr>
      <vt:lpstr>Marin’s Affluence Can Hide Significant Economic Hardship</vt:lpstr>
      <vt:lpstr>Memory Care and Cognitive Decline: What the Data Show</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Aging in Marin County: MCCMC Panel Opening</dc:title>
  <dc:subject/>
  <dc:creator/>
  <dc:description>The font files embedded in this presentation (stored inside it under ppt/fonts/) are files Google Fonts served when the presentation was exported, unpacked from WOFF2 to TrueType and wrapped as Embedded OpenType, the form PowerPoint reads. A file that named another cut of its family, unless it reserves that name, was also changed where it could be, so that PowerPoint matches it to this presentation’s text: its family and style names and the weight and style it declares were rewritten, and any digital signature, which no longer matched, was removed. Google Fonts serves each family in parts, one file per range of characters, so these may not be a family’s complete files. Each family’s copyright lines and license follow, and each family stays under its own license; if you pass this file on, keep these notices with it.
Public Sans
Copyright 2015 The Public Sans Project Authors (https://github.com/uswds/public-sans)
This Font Software is licensed under the SIL Open Font License, Version 1.1.
This license is copied below, and is also available with a FAQ at:
https://scripts.sil.org/OFL
-----------------------------------------------------------
SIL OPEN FONT LICENSE Version 1.1 - 26 February 2007
-----------------------------------------------------------
PREAMBLE
The goals of the Open Font License (OFL) are to stimulate worldwide
development of collaborative font projects, to support the font creation
efforts of academic and linguistic communities, and to provide a free and
open framework in which fonts may be shared and improved in partnership
with others.
The OFL allows the licensed fonts to be used, studied, modified and
redistributed freely as long as they are not sold by themselves. The
fonts, including any derivative works, can be bundled, embedded,
redistributed and/or sold with any software provided that any reserved
names are not used by derivative works. The fonts and derivatives,
however, cannot be released under any other type of license. The
requirement for fonts to remain under this license does not apply
to any document created using the fonts or their derivatives.
DEFINITIONS
"Font Software" refers to the set of files released by the Copyright
Holder(s) under this license and clearly marked as such. This may
include source files, build scripts and documentation.
"Reserved Font Name" refers to any names specified as such after the
copyright statement(s).
"Original Version" refers to the collection of Font Software components as
distributed by the Copyright Holder(s).
"Modified Version" refers to any derivative made by adding to, deleting,
or substituting -- in part or in whole -- any of the components of the
Original Version, by changing formats or by porting the Font Software to a
new environment.
"Author" refers to any designer, engineer, programmer, technical
writer or other person who contributed to the Font Software.
PERMISSION &amp; CONDITIONS
Permission is hereby granted, free of charge, to any person obtaining
a copy of the Font Software, to use, study, copy, merge, embed, modify,
redistribute, and sell modified and unmodified copies of the Font
Software, subject to the following conditions:
1) Neither the Font Software nor any of its individual components,
in Original or Modified Versions, may be sold by itself.
2) Original or Modified Versions of the Font Software may be bundled,
redistributed and/or sold with any software, provided that each copy
contains the above copyright notice and this license. These can be
included either as stand-alone text files, human-readable headers or
in the appropriate machine-readable metadata fields within text or
binary files as long as those fields can be easily viewed by the user.
3) No Modified Version of the Font Software may use the Reserved Font
Name(s) unless explicit written permission is granted by the corresponding
Copyright Holder. This restriction only applies to the primary font name as
presented to the users.
4) The name(s) of the Copyright Holder(s) or the Author(s) of the Font
Software shall not be used to promote, endorse or advertise any
Modified Version, except to acknowledge the contribution(s) of the
Copyright Holder(s) and the Author(s) or with their explicit written
permission.
5) The Font Software, modified or unmodified, in part or in whole,
must be distributed entirely under this license, and must not be
distributed under any other license. The requirement for fonts to
remain under this license does not apply to any document created
using the Font Software.
TERMINATION
This license becomes null and void if any of the above conditions are
not met.
DISCLAIMER
THE FONT SOFTWARE IS PROVIDED "AS IS", WITHOUT WARRANTY OF ANY KIND,
EXPRESS OR IMPLIED, INCLUDING BUT NOT LIMITED TO ANY WARRANTIES OF
MERCHANTABILITY, FITNESS FOR A PARTICULAR PURPOSE AND NONINFRINGEMENT
OF COPYRIGHT, PATENT, TRADEMARK, OR OTHER RIGHT. IN NO EVENT SHALL THE
COPYRIGHT HOLDER BE LIABLE FOR ANY CLAIM, DAMAGES OR OTHER LIABILITY,
INCLUDING ANY GENERAL, SPECIAL, INDIRECT, INCIDENTAL, OR CONSEQUENTIAL
DAMAGES, WHETHER IN AN ACTION OF CONTRACT, TORT OR OTHERWISE, ARISING
FROM, OUT OF THE USE OR INABILITY TO USE THE FONT SOFTWARE OR FROM
OTHER DEALINGS IN THE FONT SOFTWARE.
EB Garamond
Copyright 2017 The EB Garamond Project Authors (https://github.com/octaviopardo/EBGaramond12)
This Font Software is licensed under the SIL Open Font License, Version 1.1.
This license is copied below, and is also available with a FAQ at:
http://scripts.sil.org/OFL
-----------------------------------------------------------
SIL OPEN FONT LICENSE Version 1.1 - 26 February 2007
-----------------------------------------------------------
PREAMBLE
The goals of the Open Font License (OFL) are to stimulate worldwide
development of collaborative font projects, to support the font creation
efforts of academic and linguistic communities, and to provide a free and
open framework in which fonts may be shared and improved in partnership
with others.
The OFL allows the licensed fonts to be used, studied, modified and
redistributed freely as long as they are not sold by themselves. The
fonts, including any derivative works, can be bundled, embedded,
redistributed and/or sold with any software provided that any reserved
names are not used by derivative works. The fonts and derivatives,
however, cannot be released under any other type of license. The
requirement for fonts to remain under this license does not apply
to any document created using the fonts or their derivatives.
DEFINITIONS
"Font Software" refers to the set of files released by the Copyright
Holder(s) under this license and clearly marked as such. This may
include source files, build scripts and documentation.
"Reserved Font Name" refers to any names specified as such after the
copyright statement(s).
"Original Version" refers to the collection of Font Software components as
distributed by the Copyright Holder(s).
"Modified Version" refers to any derivative made by adding to, deleting,
or substituting -- in part or in whole -- any of the components of the
Original Version, by changing formats or by porting the Font Software to a
new environment.
"Author" refers to any designer, engineer, programmer, technical
writer or other person who contributed to the Font Software.
PERMISSION &amp; CONDITIONS
Permission is hereby granted, free of charge, to any person obtaining
a copy of the Font Software, to use, study, copy, merge, embed, modify,
redistribute, and sell modified and unmodified copies of the Font
Software, subject to the following conditions:
1) Neither the Font Software nor any of its individual components,
in Original or Modified Versions, may be sold by itself.
2) Original or Modified Versions of the Font Software may be bundled,
redistributed and/or sold with any software, provided that each copy
contains the above copyright notice and this license. These can be
included either as stand-alone text files, human-readable headers or
in the appropriate machine-readable metadata fields within text or
binary files as long as those fields can be easily viewed by the user.
3) No Modified Version of the Font Software may use the Reserved Font
Name(s) unless explicit written permission is granted by the corresponding
Copyright Holder. This restriction only applies to the primary font name as
presented to the users.
4) The name(s) of the Copyright Holder(s) or the Author(s) of the Font
Software shall not be used to promote, endorse or advertise any
Modified Version, except to acknowledge the contribution(s) of the
Copyright Holder(s) and the Author(s) or with their explicit written
permission.
5) The Font Software, modified or unmodified, in part or in whole,
must be distributed entirely under this license, and must not be
distributed under any other license. The requirement for fonts to
remain under this license does not apply to any document created
using the Font Software.
TERMINATION
This license becomes null and void if any of the above conditions are
not met.
DISCLAIMER
THE FONT SOFTWARE IS PROVIDED "AS IS", WITHOUT WARRANTY OF ANY KIND,
EXPRESS OR IMPLIED, INCLUDING BUT NOT LIMITED TO ANY WARRANTIES OF
MERCHANTABILITY, FITNESS FOR A PARTICULAR PURPOSE AND NONINFRINGEMENT
OF COPYRIGHT, PATENT, TRADEMARK, OR OTHER RIGHT. IN NO EVENT SHALL THE
COPYRIGHT HOLDER BE LIABLE FOR ANY CLAIM, DAMAGES OR OTHER LIABILITY,
INCLUDING ANY GENERAL, SPECIAL, INDIRECT, INCIDENTAL, OR CONSEQUENTIAL
DAMAGES, WHETHER IN AN ACTION OF CONTRACT, TORT OR OTHERWISE, ARISING
FROM, OUT OF THE USE OR INABILITY TO USE THE FONT SOFTWARE OR FROM
OTHER DEALINGS IN THE FONT SOFTWARE.
</dc:description>
  <cp:lastModifiedBy>C L Walker</cp:lastModifiedBy>
  <cp:revision>2</cp:revision>
  <dcterms:created xsi:type="dcterms:W3CDTF">2026-10-28T22:25:43Z</dcterms:created>
  <dcterms:modified xsi:type="dcterms:W3CDTF">2026-10-28T22:56:21Z</dcterms:modified>
</cp:coreProperties>
</file>